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Lst>
  <p:notesMasterIdLst>
    <p:notesMasterId r:id="rId21"/>
  </p:notesMasterIdLst>
  <p:sldIdLst>
    <p:sldId id="310" r:id="rId3"/>
    <p:sldId id="311" r:id="rId4"/>
    <p:sldId id="262" r:id="rId5"/>
    <p:sldId id="295" r:id="rId6"/>
    <p:sldId id="296" r:id="rId7"/>
    <p:sldId id="303" r:id="rId8"/>
    <p:sldId id="298" r:id="rId9"/>
    <p:sldId id="306" r:id="rId10"/>
    <p:sldId id="299" r:id="rId11"/>
    <p:sldId id="300" r:id="rId12"/>
    <p:sldId id="308" r:id="rId13"/>
    <p:sldId id="304" r:id="rId14"/>
    <p:sldId id="301" r:id="rId15"/>
    <p:sldId id="305" r:id="rId16"/>
    <p:sldId id="302" r:id="rId17"/>
    <p:sldId id="309" r:id="rId18"/>
    <p:sldId id="307" r:id="rId19"/>
    <p:sldId id="31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9" autoAdjust="0"/>
    <p:restoredTop sz="65591" autoAdjust="0"/>
  </p:normalViewPr>
  <p:slideViewPr>
    <p:cSldViewPr snapToGrid="0">
      <p:cViewPr>
        <p:scale>
          <a:sx n="50" d="100"/>
          <a:sy n="50" d="100"/>
        </p:scale>
        <p:origin x="-912" y="4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EF6BC4-9A29-4722-9706-9411D02AC008}" type="doc">
      <dgm:prSet loTypeId="urn:microsoft.com/office/officeart/2005/8/layout/equation2" loCatId="process" qsTypeId="urn:microsoft.com/office/officeart/2005/8/quickstyle/simple1" qsCatId="simple" csTypeId="urn:microsoft.com/office/officeart/2005/8/colors/colorful5" csCatId="colorful" phldr="1"/>
      <dgm:spPr/>
      <dgm:t>
        <a:bodyPr/>
        <a:lstStyle/>
        <a:p>
          <a:endParaRPr lang="en-US"/>
        </a:p>
      </dgm:t>
    </dgm:pt>
    <dgm:pt modelId="{4BA9B8C0-60CB-4871-882B-D68AC9F5B352}">
      <dgm:prSet custT="1"/>
      <dgm:spPr>
        <a:solidFill>
          <a:schemeClr val="accent1">
            <a:lumMod val="75000"/>
          </a:schemeClr>
        </a:solidFill>
      </dgm:spPr>
      <dgm:t>
        <a:bodyPr/>
        <a:lstStyle/>
        <a:p>
          <a:pPr rtl="0"/>
          <a:r>
            <a:rPr lang="en-US" sz="1800" dirty="0" smtClean="0"/>
            <a:t>Social work </a:t>
          </a:r>
          <a:endParaRPr lang="en-US" sz="1800" dirty="0"/>
        </a:p>
      </dgm:t>
    </dgm:pt>
    <dgm:pt modelId="{6AC48497-4299-409A-8514-EC634B5F61F4}" type="parTrans" cxnId="{BE8470EB-CE6C-4224-88B6-00D0F5593FFC}">
      <dgm:prSet/>
      <dgm:spPr/>
      <dgm:t>
        <a:bodyPr/>
        <a:lstStyle/>
        <a:p>
          <a:endParaRPr lang="en-US"/>
        </a:p>
      </dgm:t>
    </dgm:pt>
    <dgm:pt modelId="{EBAEEBAA-0036-491B-A406-C2DB24C7C989}" type="sibTrans" cxnId="{BE8470EB-CE6C-4224-88B6-00D0F5593FFC}">
      <dgm:prSet/>
      <dgm:spPr>
        <a:solidFill>
          <a:srgbClr val="002060"/>
        </a:solidFill>
      </dgm:spPr>
      <dgm:t>
        <a:bodyPr/>
        <a:lstStyle/>
        <a:p>
          <a:endParaRPr lang="en-US"/>
        </a:p>
      </dgm:t>
    </dgm:pt>
    <dgm:pt modelId="{26B7E3BE-DF59-4A93-B7A5-B16EEC281A40}">
      <dgm:prSet custT="1"/>
      <dgm:spPr>
        <a:solidFill>
          <a:schemeClr val="accent1">
            <a:lumMod val="60000"/>
            <a:lumOff val="40000"/>
          </a:schemeClr>
        </a:solidFill>
      </dgm:spPr>
      <dgm:t>
        <a:bodyPr/>
        <a:lstStyle/>
        <a:p>
          <a:pPr rtl="0"/>
          <a:r>
            <a:rPr lang="en-US" sz="1600" dirty="0" smtClean="0"/>
            <a:t>Women’s Movement</a:t>
          </a:r>
          <a:endParaRPr lang="en-US" sz="1600" dirty="0"/>
        </a:p>
      </dgm:t>
    </dgm:pt>
    <dgm:pt modelId="{200E9FCF-90AA-41CB-8C87-44F09969FDC6}" type="parTrans" cxnId="{C08148A2-E2A3-4BAC-AB6B-EF329867FAE4}">
      <dgm:prSet/>
      <dgm:spPr/>
      <dgm:t>
        <a:bodyPr/>
        <a:lstStyle/>
        <a:p>
          <a:endParaRPr lang="en-US"/>
        </a:p>
      </dgm:t>
    </dgm:pt>
    <dgm:pt modelId="{C56D4DD9-B5D4-4483-8B62-07FDFB7A0257}" type="sibTrans" cxnId="{C08148A2-E2A3-4BAC-AB6B-EF329867FAE4}">
      <dgm:prSet/>
      <dgm:spPr>
        <a:solidFill>
          <a:srgbClr val="002060"/>
        </a:solidFill>
      </dgm:spPr>
      <dgm:t>
        <a:bodyPr/>
        <a:lstStyle/>
        <a:p>
          <a:endParaRPr lang="en-US"/>
        </a:p>
      </dgm:t>
    </dgm:pt>
    <dgm:pt modelId="{86C70349-31DC-47A9-B687-4670DDBC84D4}">
      <dgm:prSet custT="1"/>
      <dgm:spPr>
        <a:solidFill>
          <a:srgbClr val="00B0F0"/>
        </a:solidFill>
      </dgm:spPr>
      <dgm:t>
        <a:bodyPr/>
        <a:lstStyle/>
        <a:p>
          <a:pPr rtl="0"/>
          <a:r>
            <a:rPr lang="en-US" sz="1800" smtClean="0"/>
            <a:t>Trauma theory</a:t>
          </a:r>
          <a:endParaRPr lang="en-US" sz="1800"/>
        </a:p>
      </dgm:t>
    </dgm:pt>
    <dgm:pt modelId="{00C0F0A4-2759-401A-B9F4-8B58E010B4E8}" type="parTrans" cxnId="{31A362E0-612E-4105-9810-DA4A01B456FD}">
      <dgm:prSet/>
      <dgm:spPr/>
      <dgm:t>
        <a:bodyPr/>
        <a:lstStyle/>
        <a:p>
          <a:endParaRPr lang="en-US"/>
        </a:p>
      </dgm:t>
    </dgm:pt>
    <dgm:pt modelId="{36CCB8A2-8AB7-46B1-95C9-B7F79EE58BBD}" type="sibTrans" cxnId="{31A362E0-612E-4105-9810-DA4A01B456FD}">
      <dgm:prSet/>
      <dgm:spPr>
        <a:solidFill>
          <a:srgbClr val="002060"/>
        </a:solidFill>
      </dgm:spPr>
      <dgm:t>
        <a:bodyPr/>
        <a:lstStyle/>
        <a:p>
          <a:endParaRPr lang="en-US"/>
        </a:p>
      </dgm:t>
    </dgm:pt>
    <dgm:pt modelId="{C18FED25-90EF-441A-84C3-D0CB8353D653}">
      <dgm:prSet/>
      <dgm:spPr>
        <a:solidFill>
          <a:schemeClr val="accent1"/>
        </a:solidFill>
      </dgm:spPr>
      <dgm:t>
        <a:bodyPr/>
        <a:lstStyle/>
        <a:p>
          <a:pPr rtl="0"/>
          <a:r>
            <a:rPr lang="en-US" dirty="0" smtClean="0"/>
            <a:t>Survivor-</a:t>
          </a:r>
          <a:r>
            <a:rPr lang="en-US" dirty="0" err="1" smtClean="0"/>
            <a:t>centred</a:t>
          </a:r>
          <a:r>
            <a:rPr lang="en-US" dirty="0" smtClean="0"/>
            <a:t> approach  </a:t>
          </a:r>
          <a:endParaRPr lang="en-US" dirty="0"/>
        </a:p>
      </dgm:t>
    </dgm:pt>
    <dgm:pt modelId="{120F9343-02FC-41AE-A4C8-04CBF2F8F649}" type="parTrans" cxnId="{743269BD-6303-4BF4-AC95-708430C6E681}">
      <dgm:prSet/>
      <dgm:spPr/>
      <dgm:t>
        <a:bodyPr/>
        <a:lstStyle/>
        <a:p>
          <a:endParaRPr lang="en-US"/>
        </a:p>
      </dgm:t>
    </dgm:pt>
    <dgm:pt modelId="{87A1F8E3-CBF7-4ED9-870B-CCD3F979EFD3}" type="sibTrans" cxnId="{743269BD-6303-4BF4-AC95-708430C6E681}">
      <dgm:prSet/>
      <dgm:spPr/>
      <dgm:t>
        <a:bodyPr/>
        <a:lstStyle/>
        <a:p>
          <a:endParaRPr lang="en-US"/>
        </a:p>
      </dgm:t>
    </dgm:pt>
    <dgm:pt modelId="{8C4231E7-25A3-4FA9-AAB4-414A998FFB50}" type="pres">
      <dgm:prSet presAssocID="{F2EF6BC4-9A29-4722-9706-9411D02AC008}" presName="Name0" presStyleCnt="0">
        <dgm:presLayoutVars>
          <dgm:dir/>
          <dgm:resizeHandles val="exact"/>
        </dgm:presLayoutVars>
      </dgm:prSet>
      <dgm:spPr/>
      <dgm:t>
        <a:bodyPr/>
        <a:lstStyle/>
        <a:p>
          <a:endParaRPr lang="en-US"/>
        </a:p>
      </dgm:t>
    </dgm:pt>
    <dgm:pt modelId="{D04820E0-7D7B-4DF9-ACE4-87ABF3CC0E6D}" type="pres">
      <dgm:prSet presAssocID="{F2EF6BC4-9A29-4722-9706-9411D02AC008}" presName="vNodes" presStyleCnt="0"/>
      <dgm:spPr/>
    </dgm:pt>
    <dgm:pt modelId="{68603357-C862-4ABF-9A83-7B20652C994E}" type="pres">
      <dgm:prSet presAssocID="{4BA9B8C0-60CB-4871-882B-D68AC9F5B352}" presName="node" presStyleLbl="node1" presStyleIdx="0" presStyleCnt="4" custScaleX="127253" custScaleY="126477">
        <dgm:presLayoutVars>
          <dgm:bulletEnabled val="1"/>
        </dgm:presLayoutVars>
      </dgm:prSet>
      <dgm:spPr/>
      <dgm:t>
        <a:bodyPr/>
        <a:lstStyle/>
        <a:p>
          <a:endParaRPr lang="en-US"/>
        </a:p>
      </dgm:t>
    </dgm:pt>
    <dgm:pt modelId="{4A15DEC1-90C4-422A-9115-2E42A1390FDF}" type="pres">
      <dgm:prSet presAssocID="{EBAEEBAA-0036-491B-A406-C2DB24C7C989}" presName="spacerT" presStyleCnt="0"/>
      <dgm:spPr/>
    </dgm:pt>
    <dgm:pt modelId="{AA99E63E-9E57-400D-B16E-BE138E071558}" type="pres">
      <dgm:prSet presAssocID="{EBAEEBAA-0036-491B-A406-C2DB24C7C989}" presName="sibTrans" presStyleLbl="sibTrans2D1" presStyleIdx="0" presStyleCnt="3"/>
      <dgm:spPr/>
      <dgm:t>
        <a:bodyPr/>
        <a:lstStyle/>
        <a:p>
          <a:endParaRPr lang="en-US"/>
        </a:p>
      </dgm:t>
    </dgm:pt>
    <dgm:pt modelId="{25118E2A-25B5-4B69-8DE2-93879622F07A}" type="pres">
      <dgm:prSet presAssocID="{EBAEEBAA-0036-491B-A406-C2DB24C7C989}" presName="spacerB" presStyleCnt="0"/>
      <dgm:spPr/>
    </dgm:pt>
    <dgm:pt modelId="{2DC6A461-5A17-42A9-BF02-C3C23ACC953F}" type="pres">
      <dgm:prSet presAssocID="{26B7E3BE-DF59-4A93-B7A5-B16EEC281A40}" presName="node" presStyleLbl="node1" presStyleIdx="1" presStyleCnt="4" custScaleX="126503" custScaleY="122678">
        <dgm:presLayoutVars>
          <dgm:bulletEnabled val="1"/>
        </dgm:presLayoutVars>
      </dgm:prSet>
      <dgm:spPr/>
      <dgm:t>
        <a:bodyPr/>
        <a:lstStyle/>
        <a:p>
          <a:endParaRPr lang="en-US"/>
        </a:p>
      </dgm:t>
    </dgm:pt>
    <dgm:pt modelId="{D967C742-A8E3-4CC6-BBB7-4C103C0ABA8E}" type="pres">
      <dgm:prSet presAssocID="{C56D4DD9-B5D4-4483-8B62-07FDFB7A0257}" presName="spacerT" presStyleCnt="0"/>
      <dgm:spPr/>
    </dgm:pt>
    <dgm:pt modelId="{8E22A209-90AD-4802-B0A4-6890B46E1FFC}" type="pres">
      <dgm:prSet presAssocID="{C56D4DD9-B5D4-4483-8B62-07FDFB7A0257}" presName="sibTrans" presStyleLbl="sibTrans2D1" presStyleIdx="1" presStyleCnt="3"/>
      <dgm:spPr/>
      <dgm:t>
        <a:bodyPr/>
        <a:lstStyle/>
        <a:p>
          <a:endParaRPr lang="en-US"/>
        </a:p>
      </dgm:t>
    </dgm:pt>
    <dgm:pt modelId="{D0ECBD4B-AABB-46EB-A89F-E1217110EC85}" type="pres">
      <dgm:prSet presAssocID="{C56D4DD9-B5D4-4483-8B62-07FDFB7A0257}" presName="spacerB" presStyleCnt="0"/>
      <dgm:spPr/>
    </dgm:pt>
    <dgm:pt modelId="{2B190C16-5057-4224-BA13-60C6B22C2412}" type="pres">
      <dgm:prSet presAssocID="{86C70349-31DC-47A9-B687-4670DDBC84D4}" presName="node" presStyleLbl="node1" presStyleIdx="2" presStyleCnt="4" custScaleX="125272" custScaleY="125541">
        <dgm:presLayoutVars>
          <dgm:bulletEnabled val="1"/>
        </dgm:presLayoutVars>
      </dgm:prSet>
      <dgm:spPr/>
      <dgm:t>
        <a:bodyPr/>
        <a:lstStyle/>
        <a:p>
          <a:endParaRPr lang="en-US"/>
        </a:p>
      </dgm:t>
    </dgm:pt>
    <dgm:pt modelId="{7024FA64-3E30-43D4-A4E7-FCC7480D4D5C}" type="pres">
      <dgm:prSet presAssocID="{F2EF6BC4-9A29-4722-9706-9411D02AC008}" presName="sibTransLast" presStyleLbl="sibTrans2D1" presStyleIdx="2" presStyleCnt="3"/>
      <dgm:spPr/>
      <dgm:t>
        <a:bodyPr/>
        <a:lstStyle/>
        <a:p>
          <a:endParaRPr lang="en-US"/>
        </a:p>
      </dgm:t>
    </dgm:pt>
    <dgm:pt modelId="{E25C1972-BCE4-44CF-B9A0-29A561F055BE}" type="pres">
      <dgm:prSet presAssocID="{F2EF6BC4-9A29-4722-9706-9411D02AC008}" presName="connectorText" presStyleLbl="sibTrans2D1" presStyleIdx="2" presStyleCnt="3"/>
      <dgm:spPr/>
      <dgm:t>
        <a:bodyPr/>
        <a:lstStyle/>
        <a:p>
          <a:endParaRPr lang="en-US"/>
        </a:p>
      </dgm:t>
    </dgm:pt>
    <dgm:pt modelId="{5CB35FD0-D21C-4F73-926C-BDED95C610F0}" type="pres">
      <dgm:prSet presAssocID="{F2EF6BC4-9A29-4722-9706-9411D02AC008}" presName="lastNode" presStyleLbl="node1" presStyleIdx="3" presStyleCnt="4" custScaleX="123831" custScaleY="117213" custLinFactNeighborX="24807">
        <dgm:presLayoutVars>
          <dgm:bulletEnabled val="1"/>
        </dgm:presLayoutVars>
      </dgm:prSet>
      <dgm:spPr/>
      <dgm:t>
        <a:bodyPr/>
        <a:lstStyle/>
        <a:p>
          <a:endParaRPr lang="en-US"/>
        </a:p>
      </dgm:t>
    </dgm:pt>
  </dgm:ptLst>
  <dgm:cxnLst>
    <dgm:cxn modelId="{8EF24668-B026-4D39-B46C-CEF671726AA0}" type="presOf" srcId="{C56D4DD9-B5D4-4483-8B62-07FDFB7A0257}" destId="{8E22A209-90AD-4802-B0A4-6890B46E1FFC}" srcOrd="0" destOrd="0" presId="urn:microsoft.com/office/officeart/2005/8/layout/equation2"/>
    <dgm:cxn modelId="{F76B2AE3-2DDE-47EC-A4DE-A8EFB0822DDF}" type="presOf" srcId="{EBAEEBAA-0036-491B-A406-C2DB24C7C989}" destId="{AA99E63E-9E57-400D-B16E-BE138E071558}" srcOrd="0" destOrd="0" presId="urn:microsoft.com/office/officeart/2005/8/layout/equation2"/>
    <dgm:cxn modelId="{C393411E-CCB4-4B40-BD18-2FF8F96154FD}" type="presOf" srcId="{36CCB8A2-8AB7-46B1-95C9-B7F79EE58BBD}" destId="{7024FA64-3E30-43D4-A4E7-FCC7480D4D5C}" srcOrd="0" destOrd="0" presId="urn:microsoft.com/office/officeart/2005/8/layout/equation2"/>
    <dgm:cxn modelId="{38C2C5FA-C4FB-47DA-B900-C57D9DEF5C52}" type="presOf" srcId="{4BA9B8C0-60CB-4871-882B-D68AC9F5B352}" destId="{68603357-C862-4ABF-9A83-7B20652C994E}" srcOrd="0" destOrd="0" presId="urn:microsoft.com/office/officeart/2005/8/layout/equation2"/>
    <dgm:cxn modelId="{C08148A2-E2A3-4BAC-AB6B-EF329867FAE4}" srcId="{F2EF6BC4-9A29-4722-9706-9411D02AC008}" destId="{26B7E3BE-DF59-4A93-B7A5-B16EEC281A40}" srcOrd="1" destOrd="0" parTransId="{200E9FCF-90AA-41CB-8C87-44F09969FDC6}" sibTransId="{C56D4DD9-B5D4-4483-8B62-07FDFB7A0257}"/>
    <dgm:cxn modelId="{C33F1D04-16D0-4369-92FC-7A8142ABFA03}" type="presOf" srcId="{F2EF6BC4-9A29-4722-9706-9411D02AC008}" destId="{8C4231E7-25A3-4FA9-AAB4-414A998FFB50}" srcOrd="0" destOrd="0" presId="urn:microsoft.com/office/officeart/2005/8/layout/equation2"/>
    <dgm:cxn modelId="{BE8470EB-CE6C-4224-88B6-00D0F5593FFC}" srcId="{F2EF6BC4-9A29-4722-9706-9411D02AC008}" destId="{4BA9B8C0-60CB-4871-882B-D68AC9F5B352}" srcOrd="0" destOrd="0" parTransId="{6AC48497-4299-409A-8514-EC634B5F61F4}" sibTransId="{EBAEEBAA-0036-491B-A406-C2DB24C7C989}"/>
    <dgm:cxn modelId="{3D3B445C-28FF-4A67-831A-0BF1430B19A9}" type="presOf" srcId="{26B7E3BE-DF59-4A93-B7A5-B16EEC281A40}" destId="{2DC6A461-5A17-42A9-BF02-C3C23ACC953F}" srcOrd="0" destOrd="0" presId="urn:microsoft.com/office/officeart/2005/8/layout/equation2"/>
    <dgm:cxn modelId="{9B4A7846-E489-4A72-A517-0B930FD36308}" type="presOf" srcId="{C18FED25-90EF-441A-84C3-D0CB8353D653}" destId="{5CB35FD0-D21C-4F73-926C-BDED95C610F0}" srcOrd="0" destOrd="0" presId="urn:microsoft.com/office/officeart/2005/8/layout/equation2"/>
    <dgm:cxn modelId="{743269BD-6303-4BF4-AC95-708430C6E681}" srcId="{F2EF6BC4-9A29-4722-9706-9411D02AC008}" destId="{C18FED25-90EF-441A-84C3-D0CB8353D653}" srcOrd="3" destOrd="0" parTransId="{120F9343-02FC-41AE-A4C8-04CBF2F8F649}" sibTransId="{87A1F8E3-CBF7-4ED9-870B-CCD3F979EFD3}"/>
    <dgm:cxn modelId="{C3F7F885-BB0A-4244-A755-047038CF8294}" type="presOf" srcId="{36CCB8A2-8AB7-46B1-95C9-B7F79EE58BBD}" destId="{E25C1972-BCE4-44CF-B9A0-29A561F055BE}" srcOrd="1" destOrd="0" presId="urn:microsoft.com/office/officeart/2005/8/layout/equation2"/>
    <dgm:cxn modelId="{AF09DCE9-0AD2-4B35-8859-9A8DC5847946}" type="presOf" srcId="{86C70349-31DC-47A9-B687-4670DDBC84D4}" destId="{2B190C16-5057-4224-BA13-60C6B22C2412}" srcOrd="0" destOrd="0" presId="urn:microsoft.com/office/officeart/2005/8/layout/equation2"/>
    <dgm:cxn modelId="{31A362E0-612E-4105-9810-DA4A01B456FD}" srcId="{F2EF6BC4-9A29-4722-9706-9411D02AC008}" destId="{86C70349-31DC-47A9-B687-4670DDBC84D4}" srcOrd="2" destOrd="0" parTransId="{00C0F0A4-2759-401A-B9F4-8B58E010B4E8}" sibTransId="{36CCB8A2-8AB7-46B1-95C9-B7F79EE58BBD}"/>
    <dgm:cxn modelId="{FB34B0BC-5830-46EC-AB20-C3004186032A}" type="presParOf" srcId="{8C4231E7-25A3-4FA9-AAB4-414A998FFB50}" destId="{D04820E0-7D7B-4DF9-ACE4-87ABF3CC0E6D}" srcOrd="0" destOrd="0" presId="urn:microsoft.com/office/officeart/2005/8/layout/equation2"/>
    <dgm:cxn modelId="{300B31C9-C056-4F85-AD3E-02202DA8B04C}" type="presParOf" srcId="{D04820E0-7D7B-4DF9-ACE4-87ABF3CC0E6D}" destId="{68603357-C862-4ABF-9A83-7B20652C994E}" srcOrd="0" destOrd="0" presId="urn:microsoft.com/office/officeart/2005/8/layout/equation2"/>
    <dgm:cxn modelId="{04E7BBA7-12A9-409D-95AE-017D4CE74E00}" type="presParOf" srcId="{D04820E0-7D7B-4DF9-ACE4-87ABF3CC0E6D}" destId="{4A15DEC1-90C4-422A-9115-2E42A1390FDF}" srcOrd="1" destOrd="0" presId="urn:microsoft.com/office/officeart/2005/8/layout/equation2"/>
    <dgm:cxn modelId="{604FA040-1556-4B10-AE49-63848A7FBFBC}" type="presParOf" srcId="{D04820E0-7D7B-4DF9-ACE4-87ABF3CC0E6D}" destId="{AA99E63E-9E57-400D-B16E-BE138E071558}" srcOrd="2" destOrd="0" presId="urn:microsoft.com/office/officeart/2005/8/layout/equation2"/>
    <dgm:cxn modelId="{A18BEA1A-9A5D-40B3-AFF7-A93342159D4D}" type="presParOf" srcId="{D04820E0-7D7B-4DF9-ACE4-87ABF3CC0E6D}" destId="{25118E2A-25B5-4B69-8DE2-93879622F07A}" srcOrd="3" destOrd="0" presId="urn:microsoft.com/office/officeart/2005/8/layout/equation2"/>
    <dgm:cxn modelId="{8A4867FD-1368-4035-B19E-2241FFE04D20}" type="presParOf" srcId="{D04820E0-7D7B-4DF9-ACE4-87ABF3CC0E6D}" destId="{2DC6A461-5A17-42A9-BF02-C3C23ACC953F}" srcOrd="4" destOrd="0" presId="urn:microsoft.com/office/officeart/2005/8/layout/equation2"/>
    <dgm:cxn modelId="{CC130F0F-7342-4B90-852B-B020C1D00D60}" type="presParOf" srcId="{D04820E0-7D7B-4DF9-ACE4-87ABF3CC0E6D}" destId="{D967C742-A8E3-4CC6-BBB7-4C103C0ABA8E}" srcOrd="5" destOrd="0" presId="urn:microsoft.com/office/officeart/2005/8/layout/equation2"/>
    <dgm:cxn modelId="{EFC04213-6C06-4AC4-B629-D570571699AC}" type="presParOf" srcId="{D04820E0-7D7B-4DF9-ACE4-87ABF3CC0E6D}" destId="{8E22A209-90AD-4802-B0A4-6890B46E1FFC}" srcOrd="6" destOrd="0" presId="urn:microsoft.com/office/officeart/2005/8/layout/equation2"/>
    <dgm:cxn modelId="{05201A83-2752-45E0-9BEA-B75754F4E294}" type="presParOf" srcId="{D04820E0-7D7B-4DF9-ACE4-87ABF3CC0E6D}" destId="{D0ECBD4B-AABB-46EB-A89F-E1217110EC85}" srcOrd="7" destOrd="0" presId="urn:microsoft.com/office/officeart/2005/8/layout/equation2"/>
    <dgm:cxn modelId="{41C3496F-558D-4FFD-9337-A22E8F16C0D0}" type="presParOf" srcId="{D04820E0-7D7B-4DF9-ACE4-87ABF3CC0E6D}" destId="{2B190C16-5057-4224-BA13-60C6B22C2412}" srcOrd="8" destOrd="0" presId="urn:microsoft.com/office/officeart/2005/8/layout/equation2"/>
    <dgm:cxn modelId="{A257F01F-B032-4E65-8D8C-64291A2D7B70}" type="presParOf" srcId="{8C4231E7-25A3-4FA9-AAB4-414A998FFB50}" destId="{7024FA64-3E30-43D4-A4E7-FCC7480D4D5C}" srcOrd="1" destOrd="0" presId="urn:microsoft.com/office/officeart/2005/8/layout/equation2"/>
    <dgm:cxn modelId="{B5ACF063-3EAF-4E62-8789-D84BD3116236}" type="presParOf" srcId="{7024FA64-3E30-43D4-A4E7-FCC7480D4D5C}" destId="{E25C1972-BCE4-44CF-B9A0-29A561F055BE}" srcOrd="0" destOrd="0" presId="urn:microsoft.com/office/officeart/2005/8/layout/equation2"/>
    <dgm:cxn modelId="{AFE30A3D-18A1-449F-A66B-7A60DBC7984D}" type="presParOf" srcId="{8C4231E7-25A3-4FA9-AAB4-414A998FFB50}" destId="{5CB35FD0-D21C-4F73-926C-BDED95C610F0}" srcOrd="2" destOrd="0" presId="urn:microsoft.com/office/officeart/2005/8/layout/equati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603357-C862-4ABF-9A83-7B20652C994E}">
      <dsp:nvSpPr>
        <dsp:cNvPr id="0" name=""/>
        <dsp:cNvSpPr/>
      </dsp:nvSpPr>
      <dsp:spPr>
        <a:xfrm>
          <a:off x="313254" y="1394"/>
          <a:ext cx="1433287" cy="1424547"/>
        </a:xfrm>
        <a:prstGeom prst="ellipse">
          <a:avLst/>
        </a:prstGeom>
        <a:solidFill>
          <a:schemeClr val="accent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dirty="0" smtClean="0"/>
            <a:t>Social work </a:t>
          </a:r>
          <a:endParaRPr lang="en-US" sz="1800" kern="1200" dirty="0"/>
        </a:p>
      </dsp:txBody>
      <dsp:txXfrm>
        <a:off x="313254" y="1394"/>
        <a:ext cx="1433287" cy="1424547"/>
      </dsp:txXfrm>
    </dsp:sp>
    <dsp:sp modelId="{AA99E63E-9E57-400D-B16E-BE138E071558}">
      <dsp:nvSpPr>
        <dsp:cNvPr id="0" name=""/>
        <dsp:cNvSpPr/>
      </dsp:nvSpPr>
      <dsp:spPr>
        <a:xfrm>
          <a:off x="703262" y="1517400"/>
          <a:ext cx="653271" cy="653271"/>
        </a:xfrm>
        <a:prstGeom prst="mathPlus">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703262" y="1517400"/>
        <a:ext cx="653271" cy="653271"/>
      </dsp:txXfrm>
    </dsp:sp>
    <dsp:sp modelId="{2DC6A461-5A17-42A9-BF02-C3C23ACC953F}">
      <dsp:nvSpPr>
        <dsp:cNvPr id="0" name=""/>
        <dsp:cNvSpPr/>
      </dsp:nvSpPr>
      <dsp:spPr>
        <a:xfrm>
          <a:off x="317478" y="2262129"/>
          <a:ext cx="1424840" cy="1381758"/>
        </a:xfrm>
        <a:prstGeom prst="ellipse">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kern="1200" dirty="0" smtClean="0"/>
            <a:t>Women’s Movement</a:t>
          </a:r>
          <a:endParaRPr lang="en-US" sz="1600" kern="1200" dirty="0"/>
        </a:p>
      </dsp:txBody>
      <dsp:txXfrm>
        <a:off x="317478" y="2262129"/>
        <a:ext cx="1424840" cy="1381758"/>
      </dsp:txXfrm>
    </dsp:sp>
    <dsp:sp modelId="{8E22A209-90AD-4802-B0A4-6890B46E1FFC}">
      <dsp:nvSpPr>
        <dsp:cNvPr id="0" name=""/>
        <dsp:cNvSpPr/>
      </dsp:nvSpPr>
      <dsp:spPr>
        <a:xfrm>
          <a:off x="703262" y="3735345"/>
          <a:ext cx="653271" cy="653271"/>
        </a:xfrm>
        <a:prstGeom prst="mathPlus">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703262" y="3735345"/>
        <a:ext cx="653271" cy="653271"/>
      </dsp:txXfrm>
    </dsp:sp>
    <dsp:sp modelId="{2B190C16-5057-4224-BA13-60C6B22C2412}">
      <dsp:nvSpPr>
        <dsp:cNvPr id="0" name=""/>
        <dsp:cNvSpPr/>
      </dsp:nvSpPr>
      <dsp:spPr>
        <a:xfrm>
          <a:off x="324410" y="4480074"/>
          <a:ext cx="1410975" cy="1414005"/>
        </a:xfrm>
        <a:prstGeom prst="ellipse">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smtClean="0"/>
            <a:t>Trauma theory</a:t>
          </a:r>
          <a:endParaRPr lang="en-US" sz="1800" kern="1200"/>
        </a:p>
      </dsp:txBody>
      <dsp:txXfrm>
        <a:off x="324410" y="4480074"/>
        <a:ext cx="1410975" cy="1414005"/>
      </dsp:txXfrm>
    </dsp:sp>
    <dsp:sp modelId="{7024FA64-3E30-43D4-A4E7-FCC7480D4D5C}">
      <dsp:nvSpPr>
        <dsp:cNvPr id="0" name=""/>
        <dsp:cNvSpPr/>
      </dsp:nvSpPr>
      <dsp:spPr>
        <a:xfrm>
          <a:off x="1957402" y="2738239"/>
          <a:ext cx="447024" cy="418994"/>
        </a:xfrm>
        <a:prstGeom prst="rightArrow">
          <a:avLst>
            <a:gd name="adj1" fmla="val 60000"/>
            <a:gd name="adj2" fmla="val 50000"/>
          </a:avLst>
        </a:prstGeom>
        <a:solidFill>
          <a:srgbClr val="00206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1957402" y="2738239"/>
        <a:ext cx="447024" cy="418994"/>
      </dsp:txXfrm>
    </dsp:sp>
    <dsp:sp modelId="{5CB35FD0-D21C-4F73-926C-BDED95C610F0}">
      <dsp:nvSpPr>
        <dsp:cNvPr id="0" name=""/>
        <dsp:cNvSpPr/>
      </dsp:nvSpPr>
      <dsp:spPr>
        <a:xfrm>
          <a:off x="2589984" y="1627532"/>
          <a:ext cx="2789489" cy="2640408"/>
        </a:xfrm>
        <a:prstGeom prst="ellipse">
          <a:avLst/>
        </a:prstGeom>
        <a:solidFill>
          <a:schemeClr val="accent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rtl="0">
            <a:lnSpc>
              <a:spcPct val="90000"/>
            </a:lnSpc>
            <a:spcBef>
              <a:spcPct val="0"/>
            </a:spcBef>
            <a:spcAft>
              <a:spcPct val="35000"/>
            </a:spcAft>
          </a:pPr>
          <a:r>
            <a:rPr lang="en-US" sz="3700" kern="1200" dirty="0" smtClean="0"/>
            <a:t>Survivor-</a:t>
          </a:r>
          <a:r>
            <a:rPr lang="en-US" sz="3700" kern="1200" dirty="0" err="1" smtClean="0"/>
            <a:t>centred</a:t>
          </a:r>
          <a:r>
            <a:rPr lang="en-US" sz="3700" kern="1200" dirty="0" smtClean="0"/>
            <a:t> approach  </a:t>
          </a:r>
          <a:endParaRPr lang="en-US" sz="3700" kern="1200" dirty="0"/>
        </a:p>
      </dsp:txBody>
      <dsp:txXfrm>
        <a:off x="2589984" y="1627532"/>
        <a:ext cx="2789489" cy="2640408"/>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04/25/2017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en-US"/>
          </a:p>
        </p:txBody>
      </p:sp>
    </p:spTree>
    <p:extLst>
      <p:ext uri="{BB962C8B-B14F-4D97-AF65-F5344CB8AC3E}">
        <p14:creationId xmlns:p14="http://schemas.microsoft.com/office/powerpoint/2010/main" xmlns=""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Note:  This is just a cover slide – it is not part of the numbered slides in the Facilitator’s Guide.</a:t>
            </a:r>
            <a:r>
              <a:rPr lang="en-US" b="0" dirty="0" smtClean="0"/>
              <a:t> </a:t>
            </a:r>
            <a:r>
              <a:rPr lang="en-US" b="1" dirty="0" smtClean="0"/>
              <a:t>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women’s movement</a:t>
            </a:r>
            <a:r>
              <a:rPr lang="en-US" baseline="0" dirty="0" smtClean="0"/>
              <a:t> further recognizes the centrality of empowerment to the healing and recovery process. As mentioned in the previous slide, one of your goals as a caseworker is to help the survivor make connections between her individual experiences and the wider contextual power inequalities. Sharing knowledge is a way to help empower the survivors with whom we work. It allows survivors to express their emotions regarding their experiences, including anger about their experiences and the broader social restrictions they face. As a caseworker, it is important to understand that anger is a normal reaction to experiences of violence and disempowerment, even though it is one that is less accepted by others in the survivor’s community, and can be difficult for caseworkers to face. You can explain to the survivor that anger is a normal reaction and you can help her find ways to express her anger constructively, such as engaging in activism or meeting with other women.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en-US"/>
          </a:p>
        </p:txBody>
      </p:sp>
    </p:spTree>
    <p:extLst>
      <p:ext uri="{BB962C8B-B14F-4D97-AF65-F5344CB8AC3E}">
        <p14:creationId xmlns:p14="http://schemas.microsoft.com/office/powerpoint/2010/main" xmlns="" val="4094747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I need a volunteer to role play with me; I will be the caseworker and you will be the survivor. I ask that you think about a survivor you have worked with for this exercise</a:t>
            </a:r>
            <a:r>
              <a:rPr lang="en-US" baseline="0" dirty="0" smtClean="0"/>
              <a:t>, and play the part of that survivor. R</a:t>
            </a:r>
            <a:r>
              <a:rPr lang="en-US" dirty="0" smtClean="0"/>
              <a:t>emember to omit her name and any other identifying information for confidentiality.   </a:t>
            </a:r>
            <a:r>
              <a:rPr lang="en-US" b="1" dirty="0" smtClean="0"/>
              <a:t>**Provide the role play to the volunteer – Handout</a:t>
            </a:r>
            <a:r>
              <a:rPr lang="en-US" b="1" baseline="0" dirty="0" smtClean="0"/>
              <a:t> 7.2*</a:t>
            </a:r>
            <a:endParaRPr lang="en-US" b="1" dirty="0" smtClean="0"/>
          </a:p>
          <a:p>
            <a:pPr algn="l"/>
            <a:endParaRPr lang="en-US" dirty="0" smtClean="0"/>
          </a:p>
          <a:p>
            <a:pPr marL="0" indent="0" algn="l">
              <a:buNone/>
            </a:pPr>
            <a:r>
              <a:rPr lang="en-US" dirty="0" smtClean="0"/>
              <a:t>As we go through the role play, those observing should take note of how I am interacting as a caseworker. Think about: what aspects of feminist theory are being used? Which aspects are missing?</a:t>
            </a:r>
          </a:p>
          <a:p>
            <a:pPr marL="0" indent="0" algn="l">
              <a:buNone/>
            </a:pPr>
            <a:endParaRPr lang="en-US" dirty="0" smtClean="0"/>
          </a:p>
          <a:p>
            <a:pPr marL="0" indent="0" algn="l">
              <a:buNone/>
            </a:pPr>
            <a:r>
              <a:rPr lang="en-US" dirty="0" smtClean="0"/>
              <a:t>As a group, we will discuss your findings to identify areas of strength and those for improvement</a:t>
            </a:r>
            <a:r>
              <a:rPr lang="en-US" baseline="0" dirty="0" smtClean="0"/>
              <a:t> as a caseworker.</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b="1" dirty="0" smtClean="0"/>
              <a:t>Return</a:t>
            </a:r>
            <a:r>
              <a:rPr lang="en-US" b="1" baseline="0" dirty="0" smtClean="0"/>
              <a:t> and debrief. </a:t>
            </a:r>
            <a:r>
              <a:rPr lang="en-US" b="1" dirty="0" smtClean="0"/>
              <a:t>Facilitator</a:t>
            </a:r>
            <a:r>
              <a:rPr lang="en-US" b="1" baseline="0" dirty="0" smtClean="0"/>
              <a:t>, remember to perform some aspects well and some less well. Prompt participants with these if they do not pick them all up during the debrief. </a:t>
            </a:r>
            <a:endParaRPr lang="en-US" dirty="0" smtClean="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en-US"/>
          </a:p>
        </p:txBody>
      </p:sp>
    </p:spTree>
    <p:extLst>
      <p:ext uri="{BB962C8B-B14F-4D97-AF65-F5344CB8AC3E}">
        <p14:creationId xmlns:p14="http://schemas.microsoft.com/office/powerpoint/2010/main" xmlns="" val="939958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aseline="0" dirty="0" smtClean="0"/>
              <a:t>The diagram presented here is similar to the ecological model that we have already seen; however, it shows the layers of constraint that surround a survivor. Firstly, she is blocked from her potential by the violence she experiences. Secondly, the structures that surround her (including family, community systems, service providers, etc.) do not support her to access services and/or actively constrain her opportunities in life. Thirdly, the social and cultural norms that dictate her place in life are oppressive. All these barriers reduce the space that women and girls have to fulfill their potential, blocking their access to resources, power and opportunities. When we work with survivors, our ultimate goal is to whittle away at the disempowerment they face by preventing violence and addressing its consequences where it occurs (click for animation), dismantling structures that block or are not supportive of women and girls (click for animation), and shifting social norms that condone violence and constrain their possibilities in life (click for animation) </a:t>
            </a:r>
            <a:r>
              <a:rPr lang="mr-IN" baseline="0" dirty="0" smtClean="0"/>
              <a:t>–</a:t>
            </a:r>
            <a:r>
              <a:rPr lang="en-US" baseline="0" dirty="0" smtClean="0"/>
              <a:t> thereby giving women and girls access to power, resources and opportunities. </a:t>
            </a:r>
          </a:p>
          <a:p>
            <a:pPr>
              <a:defRPr/>
            </a:pPr>
            <a:endParaRPr lang="en-US" baseline="0" dirty="0" smtClean="0"/>
          </a:p>
          <a:p>
            <a:pPr>
              <a:defRPr/>
            </a:pPr>
            <a:r>
              <a:rPr lang="en-US" baseline="0" dirty="0" smtClean="0"/>
              <a:t>While it is clear that case management alone will not achieve this overarching goal, mitigating the consequences of violence is an important aspect of the process, and exists within this vision. </a:t>
            </a:r>
            <a:endParaRPr lang="en-US" dirty="0"/>
          </a:p>
        </p:txBody>
      </p:sp>
      <p:sp>
        <p:nvSpPr>
          <p:cNvPr id="4" name="Slide Number Placeholder 3"/>
          <p:cNvSpPr>
            <a:spLocks noGrp="1"/>
          </p:cNvSpPr>
          <p:nvPr>
            <p:ph type="sldNum" sz="quarter" idx="10"/>
          </p:nvPr>
        </p:nvSpPr>
        <p:spPr/>
        <p:txBody>
          <a:bodyPr/>
          <a:lstStyle/>
          <a:p>
            <a:fld id="{C33E9D9E-63E5-4119-88C8-AEE9E66484CB}" type="slidenum">
              <a:rPr lang="en-US" smtClean="0"/>
              <a:pPr/>
              <a:t>12</a:t>
            </a:fld>
            <a:endParaRPr lang="en-US"/>
          </a:p>
        </p:txBody>
      </p:sp>
    </p:spTree>
    <p:extLst>
      <p:ext uri="{BB962C8B-B14F-4D97-AF65-F5344CB8AC3E}">
        <p14:creationId xmlns:p14="http://schemas.microsoft.com/office/powerpoint/2010/main" xmlns="" val="1701598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we may not use the term trauma in our work, the incidents of violence</a:t>
            </a:r>
            <a:r>
              <a:rPr lang="en-US" baseline="0" dirty="0" smtClean="0"/>
              <a:t> and exploitation survivors face are often traumatic. </a:t>
            </a:r>
          </a:p>
          <a:p>
            <a:endParaRPr lang="en-US" baseline="0" dirty="0" smtClean="0"/>
          </a:p>
          <a:p>
            <a:r>
              <a:rPr lang="en-US" baseline="0" dirty="0" smtClean="0"/>
              <a:t>Case Management often links to </a:t>
            </a:r>
            <a:r>
              <a:rPr lang="mr-IN" baseline="0" dirty="0" smtClean="0"/>
              <a:t>–</a:t>
            </a:r>
            <a:r>
              <a:rPr lang="en-US" baseline="0" dirty="0" smtClean="0"/>
              <a:t> and is indeed part of </a:t>
            </a:r>
            <a:r>
              <a:rPr lang="mr-IN" baseline="0" dirty="0" smtClean="0"/>
              <a:t>–</a:t>
            </a:r>
            <a:r>
              <a:rPr lang="en-US" baseline="0" dirty="0" smtClean="0"/>
              <a:t> a wide range of what is known as Mental Health and Psychosocial Support Interventions (MHPSS). While case management is not the same thing as therapy, it should be connected to specialized mental health care wherever possible, and case workers should have an understanding of trauma and the principles that guide trauma therapy in order to provide trauma-informed case management services. These principles include respect and positive regard, which dictates that the caseworker have respect for the survivor’s willingness and bravery to seek out services and be able to recognize the survivor’s ability to heal and grow beyond her experience. The second principle is establishing safety in both the physical and psychological sense by ensuring that the client will be physically safe with the service providers she comes into contact with and that the physical space is safe, and by ensuring that she will not be criticized, judged, rejected, humiliated, interrupted, disliked, or dramatically misunderstood in receiving services. The third principle is to restore the survivor’s connection with her community. Recovery from traumatic experiences largely occurs in the context of relationships and the rebuilding of trust, autonomy, initiative, competency, identity and intimacy.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13</a:t>
            </a:fld>
            <a:endParaRPr lang="en-US"/>
          </a:p>
        </p:txBody>
      </p:sp>
    </p:spTree>
    <p:extLst>
      <p:ext uri="{BB962C8B-B14F-4D97-AF65-F5344CB8AC3E}">
        <p14:creationId xmlns:p14="http://schemas.microsoft.com/office/powerpoint/2010/main" xmlns="" val="3126733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Go</a:t>
            </a:r>
            <a:r>
              <a:rPr lang="en-US" baseline="0" dirty="0" smtClean="0"/>
              <a:t> ahead and s</a:t>
            </a:r>
            <a:r>
              <a:rPr lang="en-US" dirty="0" smtClean="0"/>
              <a:t>plit into three groups. Each group will be given a set of cards with statements. Each statement represents a key aspect of one or more of the three theories we talked about today: social work, women’s movement and trauma-informed. </a:t>
            </a:r>
          </a:p>
          <a:p>
            <a:pPr algn="l"/>
            <a:endParaRPr lang="en-US" dirty="0" smtClean="0"/>
          </a:p>
          <a:p>
            <a:pPr marL="0" indent="0" algn="l">
              <a:buNone/>
            </a:pPr>
            <a:r>
              <a:rPr lang="en-US" dirty="0" smtClean="0"/>
              <a:t>As a group, determine which of the three theories each of the statements fits into. </a:t>
            </a:r>
          </a:p>
          <a:p>
            <a:pPr marL="0" indent="0" algn="l">
              <a:buNone/>
            </a:pPr>
            <a:r>
              <a:rPr lang="en-US" dirty="0" smtClean="0"/>
              <a:t>After some time, we will come back together as a large group to share how we all categorized the statements. What do the other groups think? Is there anything you labeled differently?</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14</a:t>
            </a:fld>
            <a:endParaRPr lang="en-US"/>
          </a:p>
        </p:txBody>
      </p:sp>
    </p:spTree>
    <p:extLst>
      <p:ext uri="{BB962C8B-B14F-4D97-AF65-F5344CB8AC3E}">
        <p14:creationId xmlns:p14="http://schemas.microsoft.com/office/powerpoint/2010/main" xmlns="" val="1013008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These three theories shape survivor-centered case management, which we define as services in which the survivor’s experiences and needs and rights and decisions are at the center of a case management relationship that is a space for healing and empowerment. It incorporates the</a:t>
            </a:r>
            <a:r>
              <a:rPr lang="en-US" baseline="0" dirty="0" smtClean="0"/>
              <a:t> s</a:t>
            </a:r>
            <a:r>
              <a:rPr lang="en-US" sz="2000" dirty="0" smtClean="0"/>
              <a:t>tandard social work practice of assessing needs</a:t>
            </a:r>
            <a:r>
              <a:rPr lang="en-US" sz="2000" baseline="0" dirty="0" smtClean="0"/>
              <a:t> and </a:t>
            </a:r>
            <a:r>
              <a:rPr lang="en-US" sz="2000" dirty="0" smtClean="0"/>
              <a:t>providing and/or coordinating services to respond to those needs and monitoring the progress made</a:t>
            </a:r>
            <a:r>
              <a:rPr lang="en-US" sz="2000" baseline="0" dirty="0" smtClean="0"/>
              <a:t> in services, all t</a:t>
            </a:r>
            <a:r>
              <a:rPr lang="en-US" sz="2000" dirty="0" smtClean="0"/>
              <a:t>hrough a lens that recognizes that the survivor’s experiences have stripped the</a:t>
            </a:r>
            <a:r>
              <a:rPr lang="en-US" sz="2000" baseline="0" dirty="0" smtClean="0"/>
              <a:t> person</a:t>
            </a:r>
            <a:r>
              <a:rPr lang="en-US" sz="2000" dirty="0" smtClean="0"/>
              <a:t> of dignity and control and have shattered their trust in relationships.</a:t>
            </a:r>
            <a:r>
              <a:rPr lang="en-US" sz="2000" baseline="0" dirty="0" smtClean="0"/>
              <a:t> Our overall goal in case management with survivors is to </a:t>
            </a:r>
            <a:r>
              <a:rPr lang="en-US" sz="2000" b="0" baseline="0" dirty="0" smtClean="0"/>
              <a:t>e</a:t>
            </a:r>
            <a:r>
              <a:rPr lang="en-US" sz="2000" b="0" dirty="0" smtClean="0"/>
              <a:t>stablish</a:t>
            </a:r>
            <a:r>
              <a:rPr lang="en-US" sz="2000" b="1" dirty="0" smtClean="0"/>
              <a:t> a relationship with the survivor that promotes the</a:t>
            </a:r>
            <a:r>
              <a:rPr lang="en-US" sz="2000" b="1" baseline="0" dirty="0" smtClean="0"/>
              <a:t> person’s</a:t>
            </a:r>
            <a:r>
              <a:rPr lang="en-US" sz="2000" b="1" dirty="0" smtClean="0"/>
              <a:t> emotional and physical safety, builds trust and helps her restore some control over her life.</a:t>
            </a:r>
          </a:p>
          <a:p>
            <a:endParaRPr lang="en-US" sz="2000"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15</a:t>
            </a:fld>
            <a:endParaRPr lang="en-US"/>
          </a:p>
        </p:txBody>
      </p:sp>
    </p:spTree>
    <p:extLst>
      <p:ext uri="{BB962C8B-B14F-4D97-AF65-F5344CB8AC3E}">
        <p14:creationId xmlns:p14="http://schemas.microsoft.com/office/powerpoint/2010/main" xmlns="" val="85800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In your same groups as the last activity, let’s talk about what survivor-centered case management means. Within</a:t>
            </a:r>
            <a:r>
              <a:rPr lang="en-US" baseline="0" dirty="0" smtClean="0"/>
              <a:t> your group, separate into two sub-groups </a:t>
            </a:r>
            <a:r>
              <a:rPr lang="mr-IN" baseline="0" dirty="0" smtClean="0"/>
              <a:t>–</a:t>
            </a:r>
            <a:r>
              <a:rPr lang="en-US" baseline="0" dirty="0" smtClean="0"/>
              <a:t> one will use the perspective of the case worker and the other will use the perspective of the survivor. Using the case study from our first activity </a:t>
            </a:r>
            <a:r>
              <a:rPr lang="en-US" b="1" baseline="0" dirty="0" smtClean="0"/>
              <a:t>(see Handout 7.1) </a:t>
            </a:r>
            <a:r>
              <a:rPr lang="en-US" baseline="0" dirty="0" smtClean="0"/>
              <a:t>discuss with your group what survivor-centered case management might look like from your perspective </a:t>
            </a:r>
            <a:r>
              <a:rPr lang="mr-IN" baseline="0" dirty="0" smtClean="0"/>
              <a:t>–</a:t>
            </a:r>
            <a:r>
              <a:rPr lang="en-US" baseline="0" dirty="0" smtClean="0"/>
              <a:t> i.e. for the case worker sub-group, what are some things you think you could do to ensure a survivor-centered case management process, and for the survivor sub-group, what would you want to see as a survivor to know that the process was based on your needs and priorities and to have it support your trust, control and empowerment?</a:t>
            </a:r>
          </a:p>
          <a:p>
            <a:pPr algn="l"/>
            <a:endParaRPr lang="en-US" baseline="0" dirty="0" smtClean="0"/>
          </a:p>
          <a:p>
            <a:pPr algn="l"/>
            <a:r>
              <a:rPr lang="en-US" baseline="0" dirty="0" smtClean="0"/>
              <a:t>Keep in mind that we have not yet entered into the details of the case management process, so I do not expect you in this activity to know or demonstrate all the steps of the process. Rather, we want to take this opportunity to reflect on what the theory of survivor-centered work might look like in practice. </a:t>
            </a:r>
            <a:endParaRPr lang="en-US" dirty="0" smtClean="0"/>
          </a:p>
          <a:p>
            <a:pPr algn="l"/>
            <a:endParaRPr lang="en-US" dirty="0" smtClean="0"/>
          </a:p>
          <a:p>
            <a:pPr algn="l"/>
            <a:r>
              <a:rPr lang="en-US" b="1" dirty="0" smtClean="0"/>
              <a:t>*After</a:t>
            </a:r>
            <a:r>
              <a:rPr lang="en-US" b="1" baseline="0" dirty="0" smtClean="0"/>
              <a:t> 10 minutes, ask the two sub-groups to come together as their larger groups* </a:t>
            </a:r>
          </a:p>
          <a:p>
            <a:pPr algn="l"/>
            <a:endParaRPr lang="en-US" dirty="0" smtClean="0"/>
          </a:p>
          <a:p>
            <a:pPr algn="l"/>
            <a:r>
              <a:rPr lang="en-US" dirty="0" smtClean="0"/>
              <a:t>Compare the</a:t>
            </a:r>
            <a:r>
              <a:rPr lang="en-US" baseline="0" dirty="0" smtClean="0"/>
              <a:t> points you came up with, and discuss. What was different from the two perspectives? What is missing? What might be difficult in this process? </a:t>
            </a:r>
          </a:p>
          <a:p>
            <a:pPr algn="l"/>
            <a:endParaRPr lang="en-US" baseline="0" dirty="0" smtClean="0"/>
          </a:p>
          <a:p>
            <a:pPr algn="l"/>
            <a:endParaRPr lang="en-US" dirty="0" smtClean="0"/>
          </a:p>
          <a:p>
            <a:pPr algn="l"/>
            <a:r>
              <a:rPr lang="en-US" dirty="0" smtClean="0"/>
              <a:t>After a few minutes we will come back together</a:t>
            </a:r>
            <a:r>
              <a:rPr lang="en-US" baseline="0" dirty="0" smtClean="0"/>
              <a:t> to discuss.</a:t>
            </a:r>
          </a:p>
          <a:p>
            <a:pPr algn="l"/>
            <a:endParaRPr lang="en-US" baseline="0" dirty="0" smtClean="0"/>
          </a:p>
          <a:p>
            <a:pPr algn="l"/>
            <a:r>
              <a:rPr lang="en-US" baseline="0" dirty="0" smtClean="0"/>
              <a:t>*</a:t>
            </a:r>
            <a:r>
              <a:rPr lang="en-US" b="1" baseline="0" dirty="0" smtClean="0"/>
              <a:t>Return and debrief. </a:t>
            </a: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16</a:t>
            </a:fld>
            <a:endParaRPr lang="en-US"/>
          </a:p>
        </p:txBody>
      </p:sp>
    </p:spTree>
    <p:extLst>
      <p:ext uri="{BB962C8B-B14F-4D97-AF65-F5344CB8AC3E}">
        <p14:creationId xmlns:p14="http://schemas.microsoft.com/office/powerpoint/2010/main" xmlns="" val="1527645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This</a:t>
            </a:r>
            <a:r>
              <a:rPr lang="en-US" baseline="0" dirty="0" smtClean="0"/>
              <a:t> session has involved a lot of content and theory that may be new to some participants. We will use this last session to process any questions you might have and highlight areas that remain unclear or need more information. </a:t>
            </a:r>
          </a:p>
          <a:p>
            <a:pPr algn="l"/>
            <a:endParaRPr lang="en-US" baseline="0" dirty="0" smtClean="0"/>
          </a:p>
          <a:p>
            <a:pPr algn="l"/>
            <a:r>
              <a:rPr lang="en-US" baseline="0" dirty="0" smtClean="0"/>
              <a:t>Make groups of three with the people sitting closest to you. Discuss the content of this session (Social Work, Women’s Movement &amp; Trauma Theory) using the following questions to guide you:</a:t>
            </a:r>
          </a:p>
          <a:p>
            <a:pPr algn="l"/>
            <a:endParaRPr lang="en-US" baseline="0" dirty="0" smtClean="0"/>
          </a:p>
          <a:p>
            <a:pPr marL="171450" indent="-171450" algn="l">
              <a:buFontTx/>
              <a:buChar char="-"/>
            </a:pPr>
            <a:r>
              <a:rPr lang="en-US" baseline="0" dirty="0" smtClean="0"/>
              <a:t>What was new in this session for you?</a:t>
            </a:r>
          </a:p>
          <a:p>
            <a:pPr marL="171450" indent="-171450" algn="l">
              <a:buFontTx/>
              <a:buChar char="-"/>
            </a:pPr>
            <a:r>
              <a:rPr lang="en-US" baseline="0" dirty="0" smtClean="0"/>
              <a:t>What was particularly interesting? </a:t>
            </a:r>
          </a:p>
          <a:p>
            <a:pPr marL="171450" indent="-171450" algn="l">
              <a:buFontTx/>
              <a:buChar char="-"/>
            </a:pPr>
            <a:r>
              <a:rPr lang="en-US" baseline="0" dirty="0" smtClean="0"/>
              <a:t>What do you think might be useful in case management practice?</a:t>
            </a:r>
          </a:p>
          <a:p>
            <a:pPr marL="171450" indent="-171450" algn="l">
              <a:buFontTx/>
              <a:buChar char="-"/>
            </a:pPr>
            <a:r>
              <a:rPr lang="en-US" baseline="0" dirty="0" smtClean="0"/>
              <a:t>What is still unclear or needs more information?</a:t>
            </a:r>
          </a:p>
          <a:p>
            <a:pPr marL="171450" indent="-171450" algn="l">
              <a:buFontTx/>
              <a:buChar cha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Please note down answers to the last question so that you can share them with me after the session.  </a:t>
            </a:r>
          </a:p>
          <a:p>
            <a:pPr marL="0" indent="0" algn="l">
              <a:buFontTx/>
              <a:buNone/>
            </a:pPr>
            <a:endParaRPr lang="en-US" baseline="0" dirty="0" smtClean="0"/>
          </a:p>
          <a:p>
            <a:pPr marL="0" indent="0" algn="l">
              <a:buFontTx/>
              <a:buNone/>
            </a:pPr>
            <a:r>
              <a:rPr lang="en-US" b="1" baseline="0" dirty="0" smtClean="0"/>
              <a:t>*After 5 minutes, bring participants together and ask each group to share one answer to one of the questions with the group.* </a:t>
            </a:r>
          </a:p>
          <a:p>
            <a:pPr marL="171450" indent="-171450" algn="l">
              <a:buFontTx/>
              <a:buChar char="-"/>
            </a:pPr>
            <a:endParaRPr lang="en-US" baseline="0" dirty="0" smtClean="0"/>
          </a:p>
        </p:txBody>
      </p:sp>
      <p:sp>
        <p:nvSpPr>
          <p:cNvPr id="4" name="Slide Number Placeholder 3"/>
          <p:cNvSpPr>
            <a:spLocks noGrp="1"/>
          </p:cNvSpPr>
          <p:nvPr>
            <p:ph type="sldNum" sz="quarter" idx="10"/>
          </p:nvPr>
        </p:nvSpPr>
        <p:spPr/>
        <p:txBody>
          <a:bodyPr/>
          <a:lstStyle/>
          <a:p>
            <a:fld id="{5930BC76-76F8-4FB8-83AB-63CD4BC2D091}" type="slidenum">
              <a:rPr lang="en-US" smtClean="0"/>
              <a:pPr/>
              <a:t>17</a:t>
            </a:fld>
            <a:endParaRPr lang="en-US"/>
          </a:p>
        </p:txBody>
      </p:sp>
    </p:spTree>
    <p:extLst>
      <p:ext uri="{BB962C8B-B14F-4D97-AF65-F5344CB8AC3E}">
        <p14:creationId xmlns:p14="http://schemas.microsoft.com/office/powerpoint/2010/main" xmlns="" val="3800523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Thank you all for your</a:t>
            </a:r>
            <a:r>
              <a:rPr lang="en-US" baseline="0" dirty="0" smtClean="0"/>
              <a:t> time, attention, and participation. Before we end, I’d like to open up the floor for any questions, concerns or reflections you may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*Prompting questions, if needed: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How did you find this session?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was easy? What was difficult?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want to keep thinking about later?</a:t>
            </a:r>
            <a:endParaRPr lang="en-US" dirty="0" smtClean="0"/>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18</a:t>
            </a:fld>
            <a:endParaRPr lang="en-US" dirty="0"/>
          </a:p>
        </p:txBody>
      </p:sp>
    </p:spTree>
    <p:extLst>
      <p:ext uri="{BB962C8B-B14F-4D97-AF65-F5344CB8AC3E}">
        <p14:creationId xmlns=""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effectLst/>
                <a:latin typeface="+mn-lt"/>
                <a:ea typeface="+mn-ea"/>
                <a:cs typeface="+mn-cs"/>
              </a:rPr>
              <a:t>Overview - Module 7:</a:t>
            </a:r>
            <a:r>
              <a:rPr lang="en-US" sz="1200" b="1" kern="1200" baseline="0" dirty="0" smtClean="0">
                <a:solidFill>
                  <a:schemeClr val="tx1"/>
                </a:solidFill>
                <a:effectLst/>
                <a:latin typeface="+mn-lt"/>
                <a:ea typeface="+mn-ea"/>
                <a:cs typeface="+mn-cs"/>
              </a:rPr>
              <a:t> Theoretical Foundation for a Survivor-</a:t>
            </a:r>
            <a:r>
              <a:rPr lang="en-US" sz="1200" b="1" kern="1200" baseline="0" dirty="0" err="1" smtClean="0">
                <a:solidFill>
                  <a:schemeClr val="tx1"/>
                </a:solidFill>
                <a:effectLst/>
                <a:latin typeface="+mn-lt"/>
                <a:ea typeface="+mn-ea"/>
                <a:cs typeface="+mn-cs"/>
              </a:rPr>
              <a:t>Centred</a:t>
            </a:r>
            <a:r>
              <a:rPr lang="en-US" sz="1200" b="1" kern="1200" baseline="0" dirty="0" smtClean="0">
                <a:solidFill>
                  <a:schemeClr val="tx1"/>
                </a:solidFill>
                <a:effectLst/>
                <a:latin typeface="+mn-lt"/>
                <a:ea typeface="+mn-ea"/>
                <a:cs typeface="+mn-cs"/>
              </a:rPr>
              <a:t> Approach</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Learning Objectives</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Understand the theories underlying case management with GBV survivors</a:t>
            </a:r>
          </a:p>
          <a:p>
            <a:pPr marL="171450" lvl="0" indent="-171450">
              <a:buFont typeface="Arial" charset="0"/>
              <a:buChar char="•"/>
            </a:pPr>
            <a:r>
              <a:rPr lang="en-US" sz="1200" kern="1200" dirty="0" smtClean="0">
                <a:solidFill>
                  <a:schemeClr val="tx1"/>
                </a:solidFill>
                <a:effectLst/>
                <a:latin typeface="+mn-lt"/>
                <a:ea typeface="+mn-ea"/>
                <a:cs typeface="+mn-cs"/>
              </a:rPr>
              <a:t>Recognize GBV in a personal, environmental, and social context</a:t>
            </a:r>
          </a:p>
          <a:p>
            <a:pPr marL="171450" lvl="0" indent="-171450">
              <a:buFont typeface="Arial" charset="0"/>
              <a:buChar char="•"/>
            </a:pPr>
            <a:r>
              <a:rPr lang="en-US" sz="1200" kern="1200" dirty="0" smtClean="0">
                <a:solidFill>
                  <a:schemeClr val="tx1"/>
                </a:solidFill>
                <a:effectLst/>
                <a:latin typeface="+mn-lt"/>
                <a:ea typeface="+mn-ea"/>
                <a:cs typeface="+mn-cs"/>
              </a:rPr>
              <a:t>Apply a survivor-centered case management approach</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Duration</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hour 30 minutes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Handout 7.1 (one for each participant)</a:t>
            </a:r>
          </a:p>
          <a:p>
            <a:pPr marL="171450" lvl="0" indent="-171450">
              <a:buFont typeface="Arial" charset="0"/>
              <a:buChar char="•"/>
            </a:pPr>
            <a:r>
              <a:rPr lang="en-US" sz="1200" kern="1200" dirty="0" smtClean="0">
                <a:solidFill>
                  <a:schemeClr val="tx1"/>
                </a:solidFill>
                <a:effectLst/>
                <a:latin typeface="+mn-lt"/>
                <a:ea typeface="+mn-ea"/>
                <a:cs typeface="+mn-cs"/>
              </a:rPr>
              <a:t>Handout 7.2 (one for each group) </a:t>
            </a:r>
          </a:p>
          <a:p>
            <a:pPr marL="171450" lvl="0" indent="-171450">
              <a:buFont typeface="Arial" charset="0"/>
              <a:buChar char="•"/>
            </a:pPr>
            <a:r>
              <a:rPr lang="en-US" sz="1200" kern="1200" dirty="0" smtClean="0">
                <a:solidFill>
                  <a:schemeClr val="tx1"/>
                </a:solidFill>
                <a:effectLst/>
                <a:latin typeface="+mn-lt"/>
                <a:ea typeface="+mn-ea"/>
                <a:cs typeface="+mn-cs"/>
              </a:rPr>
              <a:t>Handout 7.3 (one for each participant)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Preparation</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Prepare Role Play Activity</a:t>
            </a:r>
          </a:p>
          <a:p>
            <a:pPr marL="171450" lvl="0" indent="-171450">
              <a:buFont typeface="Arial" charset="0"/>
              <a:buChar char="•"/>
            </a:pPr>
            <a:r>
              <a:rPr lang="en-US" sz="1200" kern="1200" dirty="0" smtClean="0">
                <a:solidFill>
                  <a:schemeClr val="tx1"/>
                </a:solidFill>
                <a:effectLst/>
                <a:latin typeface="+mn-lt"/>
                <a:ea typeface="+mn-ea"/>
                <a:cs typeface="+mn-cs"/>
              </a:rPr>
              <a:t>Prepare case study for Handout 7.3</a:t>
            </a:r>
          </a:p>
          <a:p>
            <a:pPr marL="171450" lvl="0" indent="-171450">
              <a:buFont typeface="Arial" charset="0"/>
              <a:buChar char="•"/>
            </a:pPr>
            <a:r>
              <a:rPr lang="en-US" sz="1200" kern="1200" dirty="0" smtClean="0">
                <a:solidFill>
                  <a:schemeClr val="tx1"/>
                </a:solidFill>
                <a:effectLst/>
                <a:latin typeface="+mn-lt"/>
                <a:ea typeface="+mn-ea"/>
                <a:cs typeface="+mn-cs"/>
              </a:rPr>
              <a:t>Print handouts </a:t>
            </a:r>
          </a:p>
          <a:p>
            <a:pPr marL="171450" lvl="0" indent="-171450">
              <a:buFont typeface="Arial" charset="0"/>
              <a:buChar char="•"/>
            </a:pPr>
            <a:r>
              <a:rPr lang="en-US" sz="1200" kern="1200" dirty="0" smtClean="0">
                <a:solidFill>
                  <a:schemeClr val="tx1"/>
                </a:solidFill>
                <a:effectLst/>
                <a:latin typeface="+mn-lt"/>
                <a:ea typeface="+mn-ea"/>
                <a:cs typeface="+mn-cs"/>
              </a:rPr>
              <a:t>Arrange room </a:t>
            </a:r>
          </a:p>
          <a:p>
            <a:pPr marL="171450" lvl="0" indent="-171450">
              <a:buFont typeface="Arial" charset="0"/>
              <a:buChar char="•"/>
            </a:pPr>
            <a:r>
              <a:rPr lang="en-US" sz="1200" kern="1200" dirty="0" smtClean="0">
                <a:solidFill>
                  <a:schemeClr val="tx1"/>
                </a:solidFill>
                <a:effectLst/>
                <a:latin typeface="+mn-lt"/>
                <a:ea typeface="+mn-ea"/>
                <a:cs typeface="+mn-cs"/>
              </a:rPr>
              <a:t>Review slides and presenter notes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Outline</a:t>
            </a:r>
            <a:endParaRPr lang="en-US" sz="120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Objectives &amp; Introduction (1-3)</a:t>
            </a:r>
          </a:p>
          <a:p>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Social Work Approach (4-6)</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Strengths-Based Perspective Activity (7)</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15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Feminist Theory &amp; Activity (8-11)</a:t>
            </a:r>
          </a:p>
          <a:p>
            <a:r>
              <a:rPr lang="en-US" sz="1200" kern="1200" dirty="0" smtClean="0">
                <a:solidFill>
                  <a:schemeClr val="tx1"/>
                </a:solidFill>
                <a:effectLst/>
                <a:latin typeface="+mn-lt"/>
                <a:ea typeface="+mn-ea"/>
                <a:cs typeface="+mn-cs"/>
              </a:rPr>
              <a:t>10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Trauma Informed Practice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&amp; Activity (12-13)</a:t>
            </a:r>
          </a:p>
          <a:p>
            <a:r>
              <a:rPr lang="en-US" sz="1200" kern="1200" smtClean="0">
                <a:solidFill>
                  <a:schemeClr val="tx1"/>
                </a:solidFill>
                <a:effectLst/>
                <a:latin typeface="+mn-lt"/>
                <a:ea typeface="+mn-ea"/>
                <a:cs typeface="+mn-cs"/>
              </a:rPr>
              <a:t>20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Survivor-Centered Case Management &amp; Putting it Together (14-15)</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mins</a:t>
            </a:r>
            <a:r>
              <a:rPr lang="en-US" sz="1200" kern="1200" dirty="0" smtClean="0">
                <a:solidFill>
                  <a:schemeClr val="tx1"/>
                </a:solidFill>
                <a:effectLst/>
                <a:latin typeface="+mn-lt"/>
                <a:ea typeface="+mn-ea"/>
                <a:cs typeface="+mn-cs"/>
              </a:rPr>
              <a:t> - Closing (16)</a:t>
            </a:r>
          </a:p>
          <a:p>
            <a:endParaRPr lang="en-US" sz="1200" b="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Technical Notes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Using this Module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Given that feminism is a term that holds different (and often negative) meanings for many, the training modules speak to this element as ‘women’s movements’ to avoid long and complex discussions of what feminism is and is not. If your training participants are more advanced in their feminist knowledge you may choose to present this more directly.</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Facilitator Knowledge</a:t>
            </a:r>
            <a:endParaRPr lang="en-US"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Facilitators should ensure they understand the following knowledge areas:</a:t>
            </a:r>
          </a:p>
          <a:p>
            <a:pPr marL="171450" lvl="0" indent="-171450">
              <a:buFont typeface="Arial" charset="0"/>
              <a:buChar char="•"/>
            </a:pPr>
            <a:r>
              <a:rPr lang="en-US" sz="1200" kern="1200" dirty="0" smtClean="0">
                <a:solidFill>
                  <a:schemeClr val="tx1"/>
                </a:solidFill>
                <a:effectLst/>
                <a:latin typeface="+mn-lt"/>
                <a:ea typeface="+mn-ea"/>
                <a:cs typeface="+mn-cs"/>
              </a:rPr>
              <a:t>Social work practice – person-in-environment and strengths-based perspectives.</a:t>
            </a:r>
          </a:p>
          <a:p>
            <a:pPr marL="171450" lvl="0" indent="-171450">
              <a:buFont typeface="Arial" charset="0"/>
              <a:buChar char="•"/>
            </a:pPr>
            <a:r>
              <a:rPr lang="en-US" sz="1200" kern="1200" dirty="0" smtClean="0">
                <a:solidFill>
                  <a:schemeClr val="tx1"/>
                </a:solidFill>
                <a:effectLst/>
                <a:latin typeface="+mn-lt"/>
                <a:ea typeface="+mn-ea"/>
                <a:cs typeface="+mn-cs"/>
              </a:rPr>
              <a:t>Women’s movement – inequality, power, and empowerment. </a:t>
            </a:r>
          </a:p>
          <a:p>
            <a:pPr marL="171450" lvl="0" indent="-171450">
              <a:buFont typeface="Arial" charset="0"/>
              <a:buChar char="•"/>
            </a:pPr>
            <a:r>
              <a:rPr lang="en-US" sz="1200" kern="1200" dirty="0" smtClean="0">
                <a:solidFill>
                  <a:schemeClr val="tx1"/>
                </a:solidFill>
                <a:effectLst/>
                <a:latin typeface="+mn-lt"/>
                <a:ea typeface="+mn-ea"/>
                <a:cs typeface="+mn-cs"/>
              </a:rPr>
              <a:t>Trauma theory. </a:t>
            </a:r>
          </a:p>
          <a:p>
            <a:pPr lvl="0"/>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Key Messages:  </a:t>
            </a:r>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Survivor-centered case management: services in which the survivor’s experiences, needs, rights and decisions are at the center of a case management relationship that is a space for healing and empowerment (using the lenses of social work, women’s movement and trauma-informed practice). </a:t>
            </a:r>
          </a:p>
          <a:p>
            <a:pPr marL="171450" lvl="0" indent="-171450">
              <a:buFont typeface="Arial" charset="0"/>
              <a:buChar char="•"/>
            </a:pPr>
            <a:r>
              <a:rPr lang="en-US" sz="1200" kern="1200" dirty="0" smtClean="0">
                <a:solidFill>
                  <a:schemeClr val="tx1"/>
                </a:solidFill>
                <a:effectLst/>
                <a:latin typeface="+mn-lt"/>
                <a:ea typeface="+mn-ea"/>
                <a:cs typeface="+mn-cs"/>
              </a:rPr>
              <a:t>Our overall goal in case management with survivors is to establish a relationship with the survivor that promotes her emotional and physical safety, builds trust and helps her restore some control over her life.</a:t>
            </a:r>
          </a:p>
          <a:p>
            <a:r>
              <a:rPr lang="en-US" sz="1200" kern="1200" dirty="0" smtClean="0">
                <a:solidFill>
                  <a:schemeClr val="tx1"/>
                </a:solidFill>
                <a:effectLst/>
                <a:latin typeface="+mn-lt"/>
                <a:ea typeface="+mn-ea"/>
                <a:cs typeface="+mn-cs"/>
              </a:rPr>
              <a:t>This module introduces a lot of information which may be new to participants. It is important to take enough time to ensure understanding, and to reinforce these key messages throughout (and after) the module. </a:t>
            </a:r>
            <a:endParaRPr lang="en-US" dirty="0" smtClean="0"/>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three objectives for the session are to: </a:t>
            </a:r>
          </a:p>
          <a:p>
            <a:pPr marL="228600" indent="-228600">
              <a:buAutoNum type="arabicParenR"/>
            </a:pPr>
            <a:r>
              <a:rPr lang="en-US" dirty="0" smtClean="0"/>
              <a:t>Understand the theories underlying case management</a:t>
            </a:r>
          </a:p>
          <a:p>
            <a:pPr marL="228600" indent="-228600">
              <a:buAutoNum type="arabicParenR"/>
            </a:pPr>
            <a:r>
              <a:rPr lang="en-US" dirty="0" smtClean="0"/>
              <a:t>Recognize</a:t>
            </a:r>
            <a:r>
              <a:rPr lang="en-US" baseline="0" dirty="0" smtClean="0"/>
              <a:t> GBV in a personal, environmental and social context</a:t>
            </a:r>
          </a:p>
          <a:p>
            <a:pPr marL="0" indent="0">
              <a:buNone/>
            </a:pPr>
            <a:r>
              <a:rPr lang="en-US" baseline="0" dirty="0" smtClean="0"/>
              <a:t>And, 3) Apply a survivor-</a:t>
            </a:r>
            <a:r>
              <a:rPr lang="en-US" baseline="0" dirty="0" err="1" smtClean="0"/>
              <a:t>centred</a:t>
            </a:r>
            <a:r>
              <a:rPr lang="en-US" baseline="0" dirty="0" smtClean="0"/>
              <a:t> case management approach</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en-US"/>
          </a:p>
        </p:txBody>
      </p:sp>
    </p:spTree>
    <p:extLst>
      <p:ext uri="{BB962C8B-B14F-4D97-AF65-F5344CB8AC3E}">
        <p14:creationId xmlns:p14="http://schemas.microsoft.com/office/powerpoint/2010/main" xmlns=""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Case management is a term</a:t>
            </a:r>
            <a:r>
              <a:rPr lang="en-US" baseline="0" dirty="0" smtClean="0"/>
              <a:t> and practice that is used in many disciplines; however, even within the same discipline, it is often applied differently. In this module, we’ll explore our definition of case management and the theoretical background to our approach, which draws from the fields of social work, the women’s movement and practice, and trauma theory and interventions to contribute to an overall survivor-centered approach</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en-US"/>
          </a:p>
        </p:txBody>
      </p:sp>
    </p:spTree>
    <p:extLst>
      <p:ext uri="{BB962C8B-B14F-4D97-AF65-F5344CB8AC3E}">
        <p14:creationId xmlns:p14="http://schemas.microsoft.com/office/powerpoint/2010/main" xmlns="" val="2349114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social work</a:t>
            </a:r>
            <a:r>
              <a:rPr lang="en-US" baseline="0" dirty="0" smtClean="0"/>
              <a:t> practice, case management is defined as “</a:t>
            </a:r>
            <a:r>
              <a:rPr lang="en-US" dirty="0" smtClean="0"/>
              <a:t>A method of providing services to a client whereby the service provider assesses the needs of the client and arranges, coordinates, monitors and advocates for multiple services to be provided to the client to meet her needs.” GBV</a:t>
            </a:r>
            <a:r>
              <a:rPr lang="en-US" baseline="0" dirty="0" smtClean="0"/>
              <a:t> case management helps survivors access necessary assistance, heal from experiences and feel empowered to recognize their strengths and resilience.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are two main aspects of social work case management that inform our approach to case management: person-in-environment and strengths-based approaches. We’ll talk more about these in the next slides.  </a:t>
            </a:r>
            <a:r>
              <a:rPr lang="en-US" dirty="0" smtClean="0"/>
              <a:t> </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en-US"/>
          </a:p>
        </p:txBody>
      </p:sp>
    </p:spTree>
    <p:extLst>
      <p:ext uri="{BB962C8B-B14F-4D97-AF65-F5344CB8AC3E}">
        <p14:creationId xmlns:p14="http://schemas.microsoft.com/office/powerpoint/2010/main" xmlns="" val="2556914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Raise</a:t>
            </a:r>
            <a:r>
              <a:rPr lang="en-US" baseline="0" dirty="0" smtClean="0"/>
              <a:t> your hands if you have already seen a diagram that looks like this one. </a:t>
            </a:r>
            <a:r>
              <a:rPr lang="en-US" dirty="0" smtClean="0"/>
              <a:t>The</a:t>
            </a:r>
            <a:r>
              <a:rPr lang="en-US" baseline="0" dirty="0" smtClean="0"/>
              <a:t> ecological model (also known as the person-in-environment perspective) requires that the caseworker understand that each individual experiences a mutually influential relationship with her or his physical and social environment and must be understood within this context. It also recognizes that systemic injustice and oppression underlie many challenges that are faced by our clients.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example, a female survivor of intimate partner violence is not just a victim within her relationship and household; because of pervasive social inequities between men and women, she faces added layers of discrimination and oppression. This impacts her daily life and interactions in the world and shapes the space within which she is abused by her husband or partner.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model is important not only for understanding our clients and the violence they experience, but also for shaping the case management process: each of these layers that surround a survivor exists on a continuum from supportive to harmful </a:t>
            </a:r>
            <a:r>
              <a:rPr lang="mr-IN" baseline="0" dirty="0" smtClean="0"/>
              <a:t>–</a:t>
            </a:r>
            <a:r>
              <a:rPr lang="en-US" baseline="0" dirty="0" smtClean="0"/>
              <a:t> that is, a survivor’s relationships with his/her partner or family can be supportive or harmful to different extents at different times. As we will see working through the case management process, part of our role is to help a survivor find the elements of his/her own ecological model that can be supportive (i.e. serve as strengths) and nurture these connections.</a:t>
            </a:r>
            <a:endParaRPr lang="en-US" dirty="0" smtClean="0"/>
          </a:p>
        </p:txBody>
      </p:sp>
      <p:sp>
        <p:nvSpPr>
          <p:cNvPr id="4" name="Slide Number Placeholder 3"/>
          <p:cNvSpPr>
            <a:spLocks noGrp="1"/>
          </p:cNvSpPr>
          <p:nvPr>
            <p:ph type="sldNum" sz="quarter" idx="10"/>
          </p:nvPr>
        </p:nvSpPr>
        <p:spPr/>
        <p:txBody>
          <a:bodyPr/>
          <a:lstStyle/>
          <a:p>
            <a:fld id="{C33E9D9E-63E5-4119-88C8-AEE9E66484CB}" type="slidenum">
              <a:rPr lang="en-US" smtClean="0"/>
              <a:pPr/>
              <a:t>6</a:t>
            </a:fld>
            <a:endParaRPr lang="en-US"/>
          </a:p>
        </p:txBody>
      </p:sp>
    </p:spTree>
    <p:extLst>
      <p:ext uri="{BB962C8B-B14F-4D97-AF65-F5344CB8AC3E}">
        <p14:creationId xmlns:p14="http://schemas.microsoft.com/office/powerpoint/2010/main" xmlns="" val="3590978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strengths based-perspective</a:t>
            </a:r>
            <a:r>
              <a:rPr lang="en-US" baseline="0" dirty="0" smtClean="0"/>
              <a:t> ensures that caseworkers understand, support and build on the resilience and potential for growth and development inherent in each individual. These strengths or assets can be intrapersonal, meaning that people have these strengths in themselves, or environmental, meaning they can be found outside of the individual. </a:t>
            </a:r>
          </a:p>
          <a:p>
            <a:endParaRPr lang="en-US" baseline="0" dirty="0" smtClean="0"/>
          </a:p>
          <a:p>
            <a:r>
              <a:rPr lang="en-US" baseline="0" dirty="0" smtClean="0"/>
              <a:t>Can you think of some examples of intrapersonal strengths?</a:t>
            </a:r>
          </a:p>
          <a:p>
            <a:endParaRPr lang="en-US" baseline="0" dirty="0" smtClean="0"/>
          </a:p>
          <a:p>
            <a:r>
              <a:rPr lang="en-US" baseline="0" dirty="0" smtClean="0"/>
              <a:t>What about Environmental strengths?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en-US"/>
          </a:p>
        </p:txBody>
      </p:sp>
    </p:spTree>
    <p:extLst>
      <p:ext uri="{BB962C8B-B14F-4D97-AF65-F5344CB8AC3E}">
        <p14:creationId xmlns:p14="http://schemas.microsoft.com/office/powerpoint/2010/main" xmlns="" val="2088959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dirty="0" smtClean="0"/>
              <a:t>*Put</a:t>
            </a:r>
            <a:r>
              <a:rPr lang="en-US" b="1" baseline="0" dirty="0" smtClean="0"/>
              <a:t> participants</a:t>
            </a:r>
            <a:r>
              <a:rPr lang="en-US" b="1" dirty="0" smtClean="0"/>
              <a:t> into small groups of no more than 5. Give</a:t>
            </a:r>
            <a:r>
              <a:rPr lang="en-US" b="1" baseline="0" dirty="0" smtClean="0"/>
              <a:t> e</a:t>
            </a:r>
            <a:r>
              <a:rPr lang="en-US" b="1" dirty="0" smtClean="0"/>
              <a:t>ach group a case study of a survivor and a strengths worksheet (Handout 7.1)</a:t>
            </a:r>
            <a:r>
              <a:rPr lang="en-US" b="1" baseline="0" dirty="0" smtClean="0"/>
              <a:t> </a:t>
            </a:r>
            <a:r>
              <a:rPr lang="en-US" b="1" dirty="0" smtClean="0"/>
              <a:t>with categories for intrapersonal and environmental strengths. </a:t>
            </a:r>
          </a:p>
          <a:p>
            <a:pPr algn="l"/>
            <a:endParaRPr lang="en-US" dirty="0" smtClean="0"/>
          </a:p>
          <a:p>
            <a:pPr algn="l"/>
            <a:r>
              <a:rPr lang="en-US" dirty="0" smtClean="0"/>
              <a:t>Let’s practice applying the strengths-based perspective. Each group will receive a case study of a survivor and a strengths worksheet with categories for intrapersonal and environmental strengths, as we discussed</a:t>
            </a:r>
            <a:r>
              <a:rPr lang="en-US" baseline="0" dirty="0" smtClean="0"/>
              <a:t> on the previous slide</a:t>
            </a:r>
            <a:r>
              <a:rPr lang="en-US" dirty="0" smtClean="0"/>
              <a:t>. As a group, read the case study. Then, identify the strengths of the survivor from the case study and write them into the appropriate</a:t>
            </a:r>
            <a:r>
              <a:rPr lang="en-US" baseline="0" dirty="0" smtClean="0"/>
              <a:t> category on the worksheet.</a:t>
            </a:r>
          </a:p>
          <a:p>
            <a:pPr algn="l"/>
            <a:endParaRPr lang="en-US" dirty="0" smtClean="0"/>
          </a:p>
          <a:p>
            <a:pPr algn="l"/>
            <a:r>
              <a:rPr lang="en-US" dirty="0" smtClean="0"/>
              <a:t>After a few minutes, we will come back as a group to discuss. </a:t>
            </a:r>
          </a:p>
          <a:p>
            <a:pPr algn="l"/>
            <a:endParaRPr lang="en-US" dirty="0" smtClean="0"/>
          </a:p>
          <a:p>
            <a:pPr algn="l"/>
            <a:r>
              <a:rPr lang="en-US" b="1" dirty="0" smtClean="0"/>
              <a:t>*Debrief/discussion questions:* </a:t>
            </a:r>
          </a:p>
          <a:p>
            <a:pPr algn="l"/>
            <a:r>
              <a:rPr lang="en-US" dirty="0" smtClean="0"/>
              <a:t>Did you have challenges identifying strengths? How might you help a client identify her own strengths? </a:t>
            </a:r>
          </a:p>
          <a:p>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en-US"/>
          </a:p>
        </p:txBody>
      </p:sp>
    </p:spTree>
    <p:extLst>
      <p:ext uri="{BB962C8B-B14F-4D97-AF65-F5344CB8AC3E}">
        <p14:creationId xmlns:p14="http://schemas.microsoft.com/office/powerpoint/2010/main" xmlns="" val="2727278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women’s movement </a:t>
            </a:r>
            <a:r>
              <a:rPr lang="en-US" baseline="0" dirty="0" smtClean="0"/>
              <a:t>takes into account analyses of gender and power and includes them in every aspect of interventions. It recognizes that acts of violence against women occur </a:t>
            </a:r>
            <a:r>
              <a:rPr lang="en-US" b="1" baseline="0" dirty="0" smtClean="0"/>
              <a:t>because</a:t>
            </a:r>
            <a:r>
              <a:rPr lang="en-US" baseline="0" dirty="0" smtClean="0"/>
              <a:t> of different levels of power (that is, survivors have less and perpetrators have more power) and also that acts of violence against women are disempowering to individuals through the perpetrator’s abuse of power and use or manipulation of control. This is compounded by the disempowerment of living in a patriarchal society. Women and girls live in an environment that is oppressive and they face a lack of emotional and physical safety and freedom daily. One of the goals of feminist-informed services is to help the survivor make connections between her individual experiences of violence and disempowerment and the wider contextual power inequalities of the society in which she lives. </a:t>
            </a:r>
            <a:endParaRPr lang="en-US"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en-US"/>
          </a:p>
        </p:txBody>
      </p:sp>
    </p:spTree>
    <p:extLst>
      <p:ext uri="{BB962C8B-B14F-4D97-AF65-F5344CB8AC3E}">
        <p14:creationId xmlns:p14="http://schemas.microsoft.com/office/powerpoint/2010/main" xmlns="" val="683151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D889DD0-DB4B-4BCB-A03F-F7553EA5F173}" type="datetimeFigureOut">
              <a:rPr lang="en-US" smtClean="0"/>
              <a:pPr/>
              <a:t>04/25/2017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5300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xmlns="" val="324782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272050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en-US" sz="3800" dirty="0" smtClean="0">
                <a:solidFill>
                  <a:prstClr val="black"/>
                </a:solidFill>
              </a:rPr>
              <a:t>INTERAGENCY GENDER-BASED VIOLENCE CASE MANAGEMENT TRAINING</a:t>
            </a:r>
            <a:endParaRPr lang="en-US" sz="3800" dirty="0">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smtClean="0"/>
              <a:t>Click to edit Master title style</a:t>
            </a:r>
            <a:endParaRPr lang="en-US" dirty="0"/>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smtClean="0"/>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xmlns="" val="2711675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27311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smtClean="0"/>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smtClean="0"/>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2800" dirty="0" smtClean="0">
                <a:solidFill>
                  <a:prstClr val="white"/>
                </a:solidFill>
              </a:rPr>
              <a:t>Module 1</a:t>
            </a:r>
            <a:endParaRPr lang="en-US" sz="2800" dirty="0">
              <a:solidFill>
                <a:prstClr val="white"/>
              </a:solidFill>
            </a:endParaRP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en-US" sz="3200" spc="0" dirty="0" smtClean="0">
                <a:solidFill>
                  <a:prstClr val="white"/>
                </a:solidFill>
                <a:latin typeface="Franklin Gothic Book"/>
              </a:rPr>
              <a:t>Click to Edit Sub Title</a:t>
            </a:r>
            <a:endParaRPr lang="en-US" sz="3200" spc="0" dirty="0">
              <a:solidFill>
                <a:prstClr val="white"/>
              </a:solidFill>
              <a:latin typeface="Franklin Gothic Book"/>
            </a:endParaRP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xmlns="" val="1223783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xmlns="" val="947743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xmlns="" val="28639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xmlns="" val="2630354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xmlns="" val="1537018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04/25/2017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5313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D889DD0-DB4B-4BCB-A03F-F7553EA5F173}" type="datetimeFigureOut">
              <a:rPr lang="en-US" smtClean="0"/>
              <a:pPr/>
              <a:t>04/25/2017</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221DAA3-267E-42DA-921E-D4D14A9FF054}" type="slidenum">
              <a:rPr lang="en-US" smtClean="0"/>
              <a:pPr/>
              <a:t>‹#›</a:t>
            </a:fld>
            <a:endParaRPr lang="en-US"/>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921317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04/25/2017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Women’s movement – Empowerment</a:t>
            </a:r>
            <a:endParaRPr lang="en-US" dirty="0"/>
          </a:p>
        </p:txBody>
      </p:sp>
      <p:sp>
        <p:nvSpPr>
          <p:cNvPr id="3" name="Content Placeholder 2"/>
          <p:cNvSpPr>
            <a:spLocks noGrp="1"/>
          </p:cNvSpPr>
          <p:nvPr>
            <p:ph idx="1"/>
          </p:nvPr>
        </p:nvSpPr>
        <p:spPr/>
        <p:txBody>
          <a:bodyPr/>
          <a:lstStyle/>
          <a:p>
            <a:pPr>
              <a:buClr>
                <a:schemeClr val="accent4">
                  <a:lumMod val="75000"/>
                </a:schemeClr>
              </a:buClr>
              <a:buFont typeface="Arial" panose="020B0604020202020204" pitchFamily="34" charset="0"/>
              <a:buChar char="•"/>
            </a:pPr>
            <a:r>
              <a:rPr lang="en-US" sz="2400" dirty="0" smtClean="0"/>
              <a:t>Recognizes the centrality of empowerment to the healing and recovery process</a:t>
            </a:r>
          </a:p>
          <a:p>
            <a:pPr>
              <a:buClr>
                <a:schemeClr val="accent4">
                  <a:lumMod val="75000"/>
                </a:schemeClr>
              </a:buClr>
              <a:buFont typeface="Arial" panose="020B0604020202020204" pitchFamily="34" charset="0"/>
              <a:buChar char="•"/>
            </a:pPr>
            <a:r>
              <a:rPr lang="en-US" sz="2400" dirty="0" smtClean="0"/>
              <a:t>Allows survivor to express emotions, including anger about her experiences and the broader social restrictions</a:t>
            </a:r>
          </a:p>
          <a:p>
            <a:pPr>
              <a:buClr>
                <a:schemeClr val="accent4">
                  <a:lumMod val="75000"/>
                </a:schemeClr>
              </a:buClr>
              <a:buFont typeface="Arial" panose="020B0604020202020204" pitchFamily="34" charset="0"/>
              <a:buChar char="•"/>
            </a:pPr>
            <a:r>
              <a:rPr lang="en-US" sz="2400" dirty="0" smtClean="0"/>
              <a:t>Recognizes that anger is a normal reaction, helps her find ways to express it constructively </a:t>
            </a:r>
            <a:endParaRPr lang="en-US" sz="2400" dirty="0"/>
          </a:p>
        </p:txBody>
      </p:sp>
    </p:spTree>
    <p:extLst>
      <p:ext uri="{BB962C8B-B14F-4D97-AF65-F5344CB8AC3E}">
        <p14:creationId xmlns:p14="http://schemas.microsoft.com/office/powerpoint/2010/main" xmlns="" val="15701286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610159"/>
            <a:ext cx="4769556" cy="1545564"/>
          </a:xfrm>
        </p:spPr>
        <p:txBody>
          <a:bodyPr>
            <a:normAutofit fontScale="90000"/>
          </a:bodyPr>
          <a:lstStyle/>
          <a:p>
            <a:r>
              <a:rPr lang="en-US" dirty="0" smtClean="0"/>
              <a:t/>
            </a:r>
            <a:br>
              <a:rPr lang="en-US" dirty="0" smtClean="0"/>
            </a:br>
            <a:r>
              <a:rPr lang="en-US" dirty="0" smtClean="0"/>
              <a:t> activity: Women’s movement</a:t>
            </a:r>
            <a:endParaRPr lang="en-US" dirty="0"/>
          </a:p>
        </p:txBody>
      </p:sp>
      <p:sp>
        <p:nvSpPr>
          <p:cNvPr id="3" name="Content Placeholder 2"/>
          <p:cNvSpPr>
            <a:spLocks noGrp="1"/>
          </p:cNvSpPr>
          <p:nvPr>
            <p:ph idx="1"/>
          </p:nvPr>
        </p:nvSpPr>
        <p:spPr>
          <a:xfrm>
            <a:off x="7045380" y="647700"/>
            <a:ext cx="4478866" cy="5053469"/>
          </a:xfrm>
        </p:spPr>
        <p:txBody>
          <a:bodyPr/>
          <a:lstStyle/>
          <a:p>
            <a:pPr marL="0" indent="0">
              <a:buNone/>
            </a:pPr>
            <a:endParaRPr lang="en-US" sz="2800" dirty="0" smtClean="0"/>
          </a:p>
          <a:p>
            <a:pPr marL="457200" indent="-457200">
              <a:buFont typeface="+mj-lt"/>
              <a:buAutoNum type="arabicPeriod"/>
            </a:pPr>
            <a:r>
              <a:rPr lang="en-US" sz="2800" dirty="0" smtClean="0"/>
              <a:t>What aspects of feminist theory are being used? </a:t>
            </a:r>
          </a:p>
          <a:p>
            <a:pPr marL="457200" indent="-457200">
              <a:buFont typeface="+mj-lt"/>
              <a:buAutoNum type="arabicPeriod"/>
            </a:pPr>
            <a:r>
              <a:rPr lang="en-US" sz="2800" dirty="0" smtClean="0"/>
              <a:t>Which aspects are missing?</a:t>
            </a:r>
          </a:p>
        </p:txBody>
      </p:sp>
    </p:spTree>
    <p:extLst>
      <p:ext uri="{BB962C8B-B14F-4D97-AF65-F5344CB8AC3E}">
        <p14:creationId xmlns:p14="http://schemas.microsoft.com/office/powerpoint/2010/main" xmlns="" val="470904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4" name="Oval 23"/>
          <p:cNvSpPr>
            <a:spLocks noChangeArrowheads="1"/>
          </p:cNvSpPr>
          <p:nvPr/>
        </p:nvSpPr>
        <p:spPr bwMode="auto">
          <a:xfrm>
            <a:off x="3653590" y="609600"/>
            <a:ext cx="4876800" cy="5181600"/>
          </a:xfrm>
          <a:prstGeom prst="ellipse">
            <a:avLst/>
          </a:prstGeom>
          <a:solidFill>
            <a:schemeClr val="bg2"/>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3" name="Oval 22"/>
          <p:cNvSpPr>
            <a:spLocks noChangeArrowheads="1"/>
          </p:cNvSpPr>
          <p:nvPr/>
        </p:nvSpPr>
        <p:spPr bwMode="auto">
          <a:xfrm>
            <a:off x="4648200" y="2667000"/>
            <a:ext cx="2819400" cy="3048000"/>
          </a:xfrm>
          <a:prstGeom prst="ellipse">
            <a:avLst/>
          </a:prstGeom>
          <a:solidFill>
            <a:schemeClr val="accent5"/>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2" name="Oval 21"/>
          <p:cNvSpPr>
            <a:spLocks noChangeArrowheads="1"/>
          </p:cNvSpPr>
          <p:nvPr/>
        </p:nvSpPr>
        <p:spPr bwMode="auto">
          <a:xfrm>
            <a:off x="4953000" y="3352800"/>
            <a:ext cx="2209800" cy="2362200"/>
          </a:xfrm>
          <a:prstGeom prst="ellipse">
            <a:avLst/>
          </a:prstGeom>
          <a:solidFill>
            <a:srgbClr val="93CDDD"/>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3" name="Oval 2"/>
          <p:cNvSpPr>
            <a:spLocks noChangeArrowheads="1"/>
          </p:cNvSpPr>
          <p:nvPr/>
        </p:nvSpPr>
        <p:spPr bwMode="auto">
          <a:xfrm>
            <a:off x="5143500" y="3962400"/>
            <a:ext cx="1752600" cy="1752600"/>
          </a:xfrm>
          <a:prstGeom prst="ellipse">
            <a:avLst/>
          </a:prstGeom>
          <a:solidFill>
            <a:schemeClr val="accent3"/>
          </a:solidFill>
          <a:ln>
            <a:solidFill>
              <a:schemeClr val="accent2"/>
            </a:solidFill>
          </a:ln>
          <a:effectLst>
            <a:outerShdw blurRad="40000" dist="23000" dir="5400000" rotWithShape="0">
              <a:srgbClr val="808080">
                <a:alpha val="34999"/>
              </a:srgbClr>
            </a:outerShdw>
          </a:effectLst>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grpSp>
        <p:nvGrpSpPr>
          <p:cNvPr id="18437" name="Group 19"/>
          <p:cNvGrpSpPr>
            <a:grpSpLocks/>
          </p:cNvGrpSpPr>
          <p:nvPr/>
        </p:nvGrpSpPr>
        <p:grpSpPr bwMode="auto">
          <a:xfrm>
            <a:off x="5791200" y="4648200"/>
            <a:ext cx="457200" cy="914400"/>
            <a:chOff x="1752600" y="3124200"/>
            <a:chExt cx="609600" cy="1219200"/>
          </a:xfrm>
        </p:grpSpPr>
        <p:cxnSp>
          <p:nvCxnSpPr>
            <p:cNvPr id="12" name="Straight Connector 11"/>
            <p:cNvCxnSpPr/>
            <p:nvPr/>
          </p:nvCxnSpPr>
          <p:spPr>
            <a:xfrm>
              <a:off x="1905000" y="4191000"/>
              <a:ext cx="304800" cy="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1752600" y="3124200"/>
              <a:ext cx="609600" cy="609600"/>
            </a:xfrm>
            <a:prstGeom prst="ellipse">
              <a:avLst/>
            </a:prstGeom>
            <a:no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cxnSp>
          <p:nvCxnSpPr>
            <p:cNvPr id="19" name="Straight Connector 18"/>
            <p:cNvCxnSpPr>
              <a:stCxn id="17" idx="4"/>
            </p:cNvCxnSpPr>
            <p:nvPr/>
          </p:nvCxnSpPr>
          <p:spPr>
            <a:xfrm>
              <a:off x="2057400" y="3733800"/>
              <a:ext cx="0" cy="60960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1" name="TextBox 20"/>
          <p:cNvSpPr txBox="1"/>
          <p:nvPr/>
        </p:nvSpPr>
        <p:spPr>
          <a:xfrm>
            <a:off x="5241471" y="2800350"/>
            <a:ext cx="1524000" cy="381000"/>
          </a:xfrm>
          <a:prstGeom prst="rect">
            <a:avLst/>
          </a:prstGeom>
          <a:noFill/>
        </p:spPr>
        <p:txBody>
          <a:bodyPr anchor="ctr">
            <a:spAutoFit/>
          </a:bodyPr>
          <a:lstStyle/>
          <a:p>
            <a:pPr algn="ctr" fontAlgn="base">
              <a:spcBef>
                <a:spcPct val="0"/>
              </a:spcBef>
              <a:spcAft>
                <a:spcPct val="0"/>
              </a:spcAft>
              <a:defRPr/>
            </a:pPr>
            <a:r>
              <a:rPr lang="en-US" cap="all" dirty="0">
                <a:solidFill>
                  <a:prstClr val="black"/>
                </a:solidFill>
                <a:ea typeface="ＭＳ Ｐゴシック" charset="0"/>
                <a:cs typeface="ＭＳ Ｐゴシック" charset="0"/>
              </a:rPr>
              <a:t>NORMS</a:t>
            </a:r>
          </a:p>
        </p:txBody>
      </p:sp>
      <p:sp>
        <p:nvSpPr>
          <p:cNvPr id="26" name="TextBox 25"/>
          <p:cNvSpPr txBox="1"/>
          <p:nvPr/>
        </p:nvSpPr>
        <p:spPr>
          <a:xfrm>
            <a:off x="5257800" y="4114800"/>
            <a:ext cx="1524000" cy="381000"/>
          </a:xfrm>
          <a:prstGeom prst="rect">
            <a:avLst/>
          </a:prstGeom>
          <a:noFill/>
        </p:spPr>
        <p:txBody>
          <a:bodyPr anchor="ctr">
            <a:spAutoFit/>
          </a:bodyPr>
          <a:lstStyle/>
          <a:p>
            <a:pPr algn="ctr" fontAlgn="base">
              <a:spcBef>
                <a:spcPct val="0"/>
              </a:spcBef>
              <a:spcAft>
                <a:spcPct val="0"/>
              </a:spcAft>
              <a:defRPr/>
            </a:pPr>
            <a:r>
              <a:rPr lang="en-US" cap="all" dirty="0">
                <a:solidFill>
                  <a:prstClr val="white"/>
                </a:solidFill>
                <a:ea typeface="ＭＳ Ｐゴシック" charset="0"/>
                <a:cs typeface="ＭＳ Ｐゴシック" charset="0"/>
              </a:rPr>
              <a:t>VIOLENCE</a:t>
            </a:r>
          </a:p>
        </p:txBody>
      </p:sp>
      <p:sp>
        <p:nvSpPr>
          <p:cNvPr id="27" name="TextBox 26"/>
          <p:cNvSpPr txBox="1"/>
          <p:nvPr/>
        </p:nvSpPr>
        <p:spPr>
          <a:xfrm>
            <a:off x="5334000" y="3516086"/>
            <a:ext cx="1524000" cy="381000"/>
          </a:xfrm>
          <a:prstGeom prst="rect">
            <a:avLst/>
          </a:prstGeom>
          <a:noFill/>
        </p:spPr>
        <p:txBody>
          <a:bodyPr anchor="ctr">
            <a:spAutoFit/>
          </a:bodyPr>
          <a:lstStyle/>
          <a:p>
            <a:pPr algn="ctr" fontAlgn="base">
              <a:spcBef>
                <a:spcPct val="0"/>
              </a:spcBef>
              <a:spcAft>
                <a:spcPct val="0"/>
              </a:spcAft>
              <a:defRPr/>
            </a:pPr>
            <a:r>
              <a:rPr lang="en-US" cap="all" dirty="0">
                <a:solidFill>
                  <a:prstClr val="black"/>
                </a:solidFill>
                <a:ea typeface="ＭＳ Ｐゴシック" charset="0"/>
                <a:cs typeface="ＭＳ Ｐゴシック" charset="0"/>
              </a:rPr>
              <a:t>STRUCTURES</a:t>
            </a:r>
          </a:p>
        </p:txBody>
      </p:sp>
      <p:sp>
        <p:nvSpPr>
          <p:cNvPr id="28" name="TextBox 27"/>
          <p:cNvSpPr txBox="1"/>
          <p:nvPr/>
        </p:nvSpPr>
        <p:spPr>
          <a:xfrm>
            <a:off x="5257800" y="1676400"/>
            <a:ext cx="1524000" cy="381000"/>
          </a:xfrm>
          <a:prstGeom prst="rect">
            <a:avLst/>
          </a:prstGeom>
          <a:noFill/>
        </p:spPr>
        <p:txBody>
          <a:bodyPr anchor="ctr">
            <a:spAutoFit/>
          </a:bodyPr>
          <a:lstStyle/>
          <a:p>
            <a:pPr algn="ctr" fontAlgn="base">
              <a:spcBef>
                <a:spcPct val="0"/>
              </a:spcBef>
              <a:spcAft>
                <a:spcPct val="0"/>
              </a:spcAft>
              <a:defRPr/>
            </a:pPr>
            <a:r>
              <a:rPr lang="en-US" cap="all" dirty="0">
                <a:solidFill>
                  <a:prstClr val="black"/>
                </a:solidFill>
                <a:ea typeface="ＭＳ Ｐゴシック" charset="0"/>
                <a:cs typeface="ＭＳ Ｐゴシック" charset="0"/>
              </a:rPr>
              <a:t>POWER</a:t>
            </a:r>
          </a:p>
        </p:txBody>
      </p:sp>
      <p:sp>
        <p:nvSpPr>
          <p:cNvPr id="30" name="TextBox 29"/>
          <p:cNvSpPr txBox="1"/>
          <p:nvPr/>
        </p:nvSpPr>
        <p:spPr>
          <a:xfrm rot="16200000">
            <a:off x="3390900" y="2857500"/>
            <a:ext cx="1524000" cy="381000"/>
          </a:xfrm>
          <a:prstGeom prst="rect">
            <a:avLst/>
          </a:prstGeom>
          <a:noFill/>
        </p:spPr>
        <p:txBody>
          <a:bodyPr anchor="ctr">
            <a:spAutoFit/>
          </a:bodyPr>
          <a:lstStyle/>
          <a:p>
            <a:pPr algn="ctr" fontAlgn="base">
              <a:spcBef>
                <a:spcPct val="0"/>
              </a:spcBef>
              <a:spcAft>
                <a:spcPct val="0"/>
              </a:spcAft>
              <a:defRPr/>
            </a:pPr>
            <a:r>
              <a:rPr lang="en-US" cap="all" dirty="0">
                <a:solidFill>
                  <a:prstClr val="black"/>
                </a:solidFill>
                <a:ea typeface="ＭＳ Ｐゴシック" charset="0"/>
                <a:cs typeface="ＭＳ Ｐゴシック" charset="0"/>
              </a:rPr>
              <a:t>RESOURCES</a:t>
            </a:r>
          </a:p>
        </p:txBody>
      </p:sp>
      <p:sp>
        <p:nvSpPr>
          <p:cNvPr id="31" name="TextBox 30"/>
          <p:cNvSpPr txBox="1"/>
          <p:nvPr/>
        </p:nvSpPr>
        <p:spPr>
          <a:xfrm rot="5400000">
            <a:off x="6661944" y="2786856"/>
            <a:ext cx="2286000" cy="369888"/>
          </a:xfrm>
          <a:prstGeom prst="rect">
            <a:avLst/>
          </a:prstGeom>
          <a:noFill/>
        </p:spPr>
        <p:txBody>
          <a:bodyPr anchor="ctr">
            <a:spAutoFit/>
          </a:bodyPr>
          <a:lstStyle/>
          <a:p>
            <a:pPr algn="ctr" fontAlgn="base">
              <a:spcBef>
                <a:spcPct val="0"/>
              </a:spcBef>
              <a:spcAft>
                <a:spcPct val="0"/>
              </a:spcAft>
              <a:defRPr/>
            </a:pPr>
            <a:r>
              <a:rPr lang="en-US" cap="all" dirty="0">
                <a:solidFill>
                  <a:prstClr val="black"/>
                </a:solidFill>
                <a:ea typeface="ＭＳ Ｐゴシック" charset="0"/>
                <a:cs typeface="ＭＳ Ｐゴシック" charset="0"/>
              </a:rPr>
              <a:t>OPPORTUNITIES</a:t>
            </a:r>
          </a:p>
        </p:txBody>
      </p:sp>
    </p:spTree>
    <p:extLst>
      <p:ext uri="{BB962C8B-B14F-4D97-AF65-F5344CB8AC3E}">
        <p14:creationId xmlns:p14="http://schemas.microsoft.com/office/powerpoint/2010/main" xmlns="" val="33282970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26"/>
                                        </p:tgtEl>
                                      </p:cBhvr>
                                    </p:animEffect>
                                    <p:set>
                                      <p:cBhvr>
                                        <p:cTn id="7" dur="1" fill="hold">
                                          <p:stCondLst>
                                            <p:cond delay="499"/>
                                          </p:stCondLst>
                                        </p:cTn>
                                        <p:tgtEl>
                                          <p:spTgt spid="26"/>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xit" presetSubtype="10" fill="hold" grpId="0" nodeType="clickEffect">
                                  <p:stCondLst>
                                    <p:cond delay="0"/>
                                  </p:stCondLst>
                                  <p:childTnLst>
                                    <p:animEffect transition="out" filter="blinds(horizontal)">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par>
                                <p:cTn id="16" presetID="3" presetClass="exit" presetSubtype="10" fill="hold" grpId="0" nodeType="withEffect">
                                  <p:stCondLst>
                                    <p:cond delay="0"/>
                                  </p:stCondLst>
                                  <p:childTnLst>
                                    <p:animEffect transition="out" filter="blinds(horizontal)">
                                      <p:cBhvr>
                                        <p:cTn id="17" dur="500"/>
                                        <p:tgtEl>
                                          <p:spTgt spid="22"/>
                                        </p:tgtEl>
                                      </p:cBhvr>
                                    </p:animEffect>
                                    <p:set>
                                      <p:cBhvr>
                                        <p:cTn id="18" dur="1" fill="hold">
                                          <p:stCondLst>
                                            <p:cond delay="499"/>
                                          </p:stCondLst>
                                        </p:cTn>
                                        <p:tgtEl>
                                          <p:spTgt spid="22"/>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xit" presetSubtype="10" fill="hold" grpId="0" nodeType="clickEffect">
                                  <p:stCondLst>
                                    <p:cond delay="0"/>
                                  </p:stCondLst>
                                  <p:childTnLst>
                                    <p:animEffect transition="out" filter="blinds(horizontal)">
                                      <p:cBhvr>
                                        <p:cTn id="22" dur="500"/>
                                        <p:tgtEl>
                                          <p:spTgt spid="27"/>
                                        </p:tgtEl>
                                      </p:cBhvr>
                                    </p:animEffect>
                                    <p:set>
                                      <p:cBhvr>
                                        <p:cTn id="23" dur="1" fill="hold">
                                          <p:stCondLst>
                                            <p:cond delay="499"/>
                                          </p:stCondLst>
                                        </p:cTn>
                                        <p:tgtEl>
                                          <p:spTgt spid="27"/>
                                        </p:tgtEl>
                                        <p:attrNameLst>
                                          <p:attrName>style.visibility</p:attrName>
                                        </p:attrNameLst>
                                      </p:cBhvr>
                                      <p:to>
                                        <p:strVal val="hidden"/>
                                      </p:to>
                                    </p:set>
                                  </p:childTnLst>
                                </p:cTn>
                              </p:par>
                              <p:par>
                                <p:cTn id="24" presetID="3" presetClass="exit" presetSubtype="10" fill="hold" grpId="0" nodeType="withEffect">
                                  <p:stCondLst>
                                    <p:cond delay="0"/>
                                  </p:stCondLst>
                                  <p:childTnLst>
                                    <p:animEffect transition="out" filter="blinds(horizontal)">
                                      <p:cBhvr>
                                        <p:cTn id="25" dur="500"/>
                                        <p:tgtEl>
                                          <p:spTgt spid="23"/>
                                        </p:tgtEl>
                                      </p:cBhvr>
                                    </p:animEffect>
                                    <p:set>
                                      <p:cBhvr>
                                        <p:cTn id="26"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3" grpId="0" animBg="1"/>
      <p:bldP spid="21"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Trauma-informed practice</a:t>
            </a:r>
            <a:endParaRPr lang="en-US" dirty="0"/>
          </a:p>
        </p:txBody>
      </p:sp>
      <p:sp>
        <p:nvSpPr>
          <p:cNvPr id="3" name="Content Placeholder 2"/>
          <p:cNvSpPr>
            <a:spLocks noGrp="1"/>
          </p:cNvSpPr>
          <p:nvPr>
            <p:ph idx="1"/>
          </p:nvPr>
        </p:nvSpPr>
        <p:spPr>
          <a:xfrm>
            <a:off x="975811" y="1612232"/>
            <a:ext cx="10141367" cy="4576178"/>
          </a:xfrm>
        </p:spPr>
        <p:txBody>
          <a:bodyPr/>
          <a:lstStyle/>
          <a:p>
            <a:pPr>
              <a:buClr>
                <a:schemeClr val="accent4">
                  <a:lumMod val="75000"/>
                </a:schemeClr>
              </a:buClr>
              <a:buFont typeface="Arial" panose="020B0604020202020204" pitchFamily="34" charset="0"/>
              <a:buChar char="•"/>
            </a:pPr>
            <a:r>
              <a:rPr lang="en-US" sz="2400" b="1" dirty="0" smtClean="0"/>
              <a:t>Respect and positive regard</a:t>
            </a:r>
          </a:p>
          <a:p>
            <a:pPr lvl="1">
              <a:buClr>
                <a:schemeClr val="accent4">
                  <a:lumMod val="75000"/>
                </a:schemeClr>
              </a:buClr>
              <a:buFont typeface="Arial" panose="020B0604020202020204" pitchFamily="34" charset="0"/>
              <a:buChar char="•"/>
            </a:pPr>
            <a:r>
              <a:rPr lang="en-US" sz="2400" dirty="0" smtClean="0"/>
              <a:t>Respect for the survivor’s willingness and bravery to seek services</a:t>
            </a:r>
          </a:p>
          <a:p>
            <a:pPr lvl="1">
              <a:buClr>
                <a:schemeClr val="accent4">
                  <a:lumMod val="75000"/>
                </a:schemeClr>
              </a:buClr>
              <a:buFont typeface="Arial" panose="020B0604020202020204" pitchFamily="34" charset="0"/>
              <a:buChar char="•"/>
            </a:pPr>
            <a:r>
              <a:rPr lang="en-US" sz="2400" dirty="0" smtClean="0"/>
              <a:t>Recognize that the survivor is able to heal and grow beyond her experience</a:t>
            </a:r>
          </a:p>
          <a:p>
            <a:pPr>
              <a:buClr>
                <a:schemeClr val="accent4">
                  <a:lumMod val="75000"/>
                </a:schemeClr>
              </a:buClr>
              <a:buFont typeface="Arial" panose="020B0604020202020204" pitchFamily="34" charset="0"/>
              <a:buChar char="•"/>
            </a:pPr>
            <a:r>
              <a:rPr lang="en-US" sz="2400" b="1" dirty="0" smtClean="0"/>
              <a:t>Establishing safety</a:t>
            </a:r>
          </a:p>
          <a:p>
            <a:pPr lvl="1">
              <a:buClr>
                <a:schemeClr val="accent4">
                  <a:lumMod val="75000"/>
                </a:schemeClr>
              </a:buClr>
              <a:buFont typeface="Arial" panose="020B0604020202020204" pitchFamily="34" charset="0"/>
              <a:buChar char="•"/>
            </a:pPr>
            <a:r>
              <a:rPr lang="en-US" sz="2400" dirty="0" smtClean="0"/>
              <a:t>Physical – no likelihood of physical harm by caseworker or other service providers</a:t>
            </a:r>
          </a:p>
          <a:p>
            <a:pPr lvl="1">
              <a:buClr>
                <a:schemeClr val="accent4">
                  <a:lumMod val="75000"/>
                </a:schemeClr>
              </a:buClr>
              <a:buFont typeface="Arial" panose="020B0604020202020204" pitchFamily="34" charset="0"/>
              <a:buChar char="•"/>
            </a:pPr>
            <a:r>
              <a:rPr lang="en-US" sz="2400" dirty="0" smtClean="0"/>
              <a:t>Psychological – not criticize, judge, reject, humiliate, interrupt, dislike or dramatically misunderstand</a:t>
            </a:r>
          </a:p>
          <a:p>
            <a:pPr>
              <a:buClr>
                <a:schemeClr val="accent4">
                  <a:lumMod val="75000"/>
                </a:schemeClr>
              </a:buClr>
              <a:buFont typeface="Arial" panose="020B0604020202020204" pitchFamily="34" charset="0"/>
              <a:buChar char="•"/>
            </a:pPr>
            <a:r>
              <a:rPr lang="en-US" sz="2400" b="1" dirty="0" smtClean="0"/>
              <a:t>Restoring the connection between the survivor and her community</a:t>
            </a:r>
          </a:p>
          <a:p>
            <a:pPr lvl="1">
              <a:buClr>
                <a:schemeClr val="accent4">
                  <a:lumMod val="75000"/>
                </a:schemeClr>
              </a:buClr>
              <a:buFont typeface="Arial" panose="020B0604020202020204" pitchFamily="34" charset="0"/>
              <a:buChar char="•"/>
            </a:pPr>
            <a:r>
              <a:rPr lang="en-US" sz="2400" dirty="0" smtClean="0"/>
              <a:t>Recover in the context of relationships</a:t>
            </a:r>
          </a:p>
          <a:p>
            <a:pPr lvl="1">
              <a:buClr>
                <a:schemeClr val="accent4">
                  <a:lumMod val="75000"/>
                </a:schemeClr>
              </a:buClr>
              <a:buFont typeface="Arial" panose="020B0604020202020204" pitchFamily="34" charset="0"/>
              <a:buChar char="•"/>
            </a:pPr>
            <a:r>
              <a:rPr lang="en-US" sz="2400" dirty="0" smtClean="0"/>
              <a:t>Rebuild trust, autonomy, initiative, competence, identity and intimacy </a:t>
            </a:r>
            <a:endParaRPr lang="en-US" sz="2400" dirty="0"/>
          </a:p>
        </p:txBody>
      </p:sp>
    </p:spTree>
    <p:extLst>
      <p:ext uri="{BB962C8B-B14F-4D97-AF65-F5344CB8AC3E}">
        <p14:creationId xmlns:p14="http://schemas.microsoft.com/office/powerpoint/2010/main" xmlns="" val="21685370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72" y="2629209"/>
            <a:ext cx="4769556" cy="1545564"/>
          </a:xfrm>
        </p:spPr>
        <p:txBody>
          <a:bodyPr>
            <a:normAutofit fontScale="90000"/>
          </a:bodyPr>
          <a:lstStyle/>
          <a:p>
            <a:r>
              <a:rPr lang="en-US" dirty="0" smtClean="0"/>
              <a:t>Activity: </a:t>
            </a:r>
            <a:br>
              <a:rPr lang="en-US" dirty="0" smtClean="0"/>
            </a:br>
            <a:r>
              <a:rPr lang="en-US" dirty="0" smtClean="0"/>
              <a:t>Bringing together theories </a:t>
            </a:r>
            <a:endParaRPr lang="en-US" dirty="0"/>
          </a:p>
        </p:txBody>
      </p:sp>
      <p:sp>
        <p:nvSpPr>
          <p:cNvPr id="3" name="Content Placeholder 2"/>
          <p:cNvSpPr>
            <a:spLocks noGrp="1"/>
          </p:cNvSpPr>
          <p:nvPr>
            <p:ph idx="1"/>
          </p:nvPr>
        </p:nvSpPr>
        <p:spPr>
          <a:xfrm>
            <a:off x="6951133" y="1241778"/>
            <a:ext cx="4478866" cy="5053469"/>
          </a:xfrm>
        </p:spPr>
        <p:txBody>
          <a:bodyPr/>
          <a:lstStyle/>
          <a:p>
            <a:r>
              <a:rPr lang="en-US" sz="2400" dirty="0" smtClean="0"/>
              <a:t>Each group will be given a set of cards with statements. </a:t>
            </a:r>
            <a:endParaRPr lang="en-US" sz="2400" dirty="0"/>
          </a:p>
          <a:p>
            <a:r>
              <a:rPr lang="en-US" sz="2400" dirty="0" smtClean="0"/>
              <a:t>As a group, determine which of the three theories each of the statements fits into. </a:t>
            </a:r>
          </a:p>
          <a:p>
            <a:r>
              <a:rPr lang="en-US" sz="2400" dirty="0" smtClean="0"/>
              <a:t>We </a:t>
            </a:r>
            <a:r>
              <a:rPr lang="en-US" sz="2400" dirty="0"/>
              <a:t>will come back together as a large group </a:t>
            </a:r>
            <a:r>
              <a:rPr lang="en-US" sz="2400" dirty="0" smtClean="0"/>
              <a:t>to </a:t>
            </a:r>
            <a:r>
              <a:rPr lang="en-US" sz="2400" dirty="0"/>
              <a:t>share how </a:t>
            </a:r>
            <a:r>
              <a:rPr lang="en-US" sz="2400" dirty="0" smtClean="0"/>
              <a:t>we all categorized the statements. </a:t>
            </a:r>
            <a:endParaRPr lang="en-US" sz="2400" dirty="0"/>
          </a:p>
          <a:p>
            <a:pPr marL="0" indent="0">
              <a:buNone/>
            </a:pPr>
            <a:endParaRPr lang="en-US" sz="2400" dirty="0"/>
          </a:p>
        </p:txBody>
      </p:sp>
    </p:spTree>
    <p:extLst>
      <p:ext uri="{BB962C8B-B14F-4D97-AF65-F5344CB8AC3E}">
        <p14:creationId xmlns:p14="http://schemas.microsoft.com/office/powerpoint/2010/main" xmlns="" val="1498020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Survivor-</a:t>
            </a:r>
            <a:r>
              <a:rPr lang="en-US" dirty="0" err="1" smtClean="0"/>
              <a:t>centred</a:t>
            </a:r>
            <a:r>
              <a:rPr lang="en-US" dirty="0" smtClean="0"/>
              <a:t> case management</a:t>
            </a:r>
            <a:endParaRPr lang="en-US" dirty="0"/>
          </a:p>
        </p:txBody>
      </p:sp>
      <p:sp>
        <p:nvSpPr>
          <p:cNvPr id="3" name="Content Placeholder 2"/>
          <p:cNvSpPr>
            <a:spLocks noGrp="1"/>
          </p:cNvSpPr>
          <p:nvPr>
            <p:ph idx="1"/>
          </p:nvPr>
        </p:nvSpPr>
        <p:spPr>
          <a:xfrm>
            <a:off x="1048001" y="1852863"/>
            <a:ext cx="9720262" cy="4022725"/>
          </a:xfrm>
        </p:spPr>
        <p:txBody>
          <a:bodyPr>
            <a:noAutofit/>
          </a:bodyPr>
          <a:lstStyle/>
          <a:p>
            <a:pPr indent="-457200">
              <a:buNone/>
            </a:pPr>
            <a:r>
              <a:rPr lang="en-US" sz="2400" b="1" dirty="0" smtClean="0"/>
              <a:t>Survivor’s </a:t>
            </a:r>
            <a:r>
              <a:rPr lang="en-US" sz="2400" b="1" dirty="0"/>
              <a:t>experiences and needs and rights and decisions are at the center of a case management relationship that is a space for healing and </a:t>
            </a:r>
            <a:r>
              <a:rPr lang="en-US" sz="2400" b="1" dirty="0" smtClean="0"/>
              <a:t>empowerment</a:t>
            </a:r>
            <a:endParaRPr lang="en-US" sz="2400" b="1" dirty="0"/>
          </a:p>
          <a:p>
            <a:pPr lvl="1" indent="-457200">
              <a:spcBef>
                <a:spcPts val="1200"/>
              </a:spcBef>
            </a:pPr>
            <a:r>
              <a:rPr lang="en-US" sz="2400" dirty="0" smtClean="0"/>
              <a:t>Standard social work practice of assessing needs, providing and/or coordinating services to respond to those needs and monitoring the progress </a:t>
            </a:r>
          </a:p>
          <a:p>
            <a:pPr lvl="1" indent="-457200"/>
            <a:r>
              <a:rPr lang="en-US" sz="2400" dirty="0" smtClean="0"/>
              <a:t>Through a lens that recognizes the survivor’s experiences have stripped the person of their dignity and control and have shattered their trust in relationships </a:t>
            </a:r>
          </a:p>
          <a:p>
            <a:pPr lvl="1" indent="-457200"/>
            <a:r>
              <a:rPr lang="en-US" sz="2400" b="1" dirty="0" smtClean="0"/>
              <a:t>Establish a relationship with the survivor that promotes their emotional and physical safety, builds trust and helps the person restore some control over their life</a:t>
            </a:r>
          </a:p>
        </p:txBody>
      </p:sp>
    </p:spTree>
    <p:extLst>
      <p:ext uri="{BB962C8B-B14F-4D97-AF65-F5344CB8AC3E}">
        <p14:creationId xmlns:p14="http://schemas.microsoft.com/office/powerpoint/2010/main" xmlns="" val="10077022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72" y="2743509"/>
            <a:ext cx="4769556" cy="1545564"/>
          </a:xfrm>
        </p:spPr>
        <p:txBody>
          <a:bodyPr>
            <a:normAutofit fontScale="90000"/>
          </a:bodyPr>
          <a:lstStyle/>
          <a:p>
            <a:r>
              <a:rPr lang="en-US" dirty="0" smtClean="0"/>
              <a:t>Survivor- </a:t>
            </a:r>
            <a:r>
              <a:rPr lang="en-US" dirty="0" err="1" smtClean="0"/>
              <a:t>centred</a:t>
            </a:r>
            <a:r>
              <a:rPr lang="en-US" dirty="0" smtClean="0"/>
              <a:t> case management</a:t>
            </a:r>
            <a:br>
              <a:rPr lang="en-US" dirty="0" smtClean="0"/>
            </a:br>
            <a:r>
              <a:rPr lang="en-US" dirty="0" smtClean="0"/>
              <a:t/>
            </a:r>
            <a:br>
              <a:rPr lang="en-US" dirty="0" smtClean="0"/>
            </a:br>
            <a:r>
              <a:rPr lang="en-US" dirty="0" smtClean="0"/>
              <a:t> theory to practice</a:t>
            </a:r>
            <a:endParaRPr lang="en-US" dirty="0"/>
          </a:p>
        </p:txBody>
      </p:sp>
      <p:sp>
        <p:nvSpPr>
          <p:cNvPr id="3" name="Content Placeholder 2"/>
          <p:cNvSpPr>
            <a:spLocks noGrp="1"/>
          </p:cNvSpPr>
          <p:nvPr>
            <p:ph idx="1"/>
          </p:nvPr>
        </p:nvSpPr>
        <p:spPr>
          <a:xfrm>
            <a:off x="6339639" y="1162327"/>
            <a:ext cx="5033210" cy="5962373"/>
          </a:xfrm>
        </p:spPr>
        <p:txBody>
          <a:bodyPr>
            <a:noAutofit/>
          </a:bodyPr>
          <a:lstStyle/>
          <a:p>
            <a:r>
              <a:rPr lang="en-US" sz="2200" dirty="0"/>
              <a:t>Using our case study, your groups will discuss how survivor-centered case management would look in this particular situation. </a:t>
            </a:r>
            <a:endParaRPr lang="en-US" sz="2200" dirty="0" smtClean="0"/>
          </a:p>
          <a:p>
            <a:r>
              <a:rPr lang="en-US" sz="2200" b="1" dirty="0" smtClean="0"/>
              <a:t>Case workers </a:t>
            </a:r>
            <a:r>
              <a:rPr lang="mr-IN" sz="2200" b="1" dirty="0" smtClean="0"/>
              <a:t>–</a:t>
            </a:r>
            <a:r>
              <a:rPr lang="en-US" sz="2200" b="1" dirty="0" smtClean="0"/>
              <a:t> </a:t>
            </a:r>
            <a:r>
              <a:rPr lang="en-US" sz="2200" dirty="0" smtClean="0"/>
              <a:t>What do you think you could do to ensure that </a:t>
            </a:r>
            <a:r>
              <a:rPr lang="en-US" sz="2200" dirty="0" smtClean="0"/>
              <a:t>the </a:t>
            </a:r>
            <a:r>
              <a:rPr lang="en-US" sz="2200" dirty="0" smtClean="0"/>
              <a:t>case management process </a:t>
            </a:r>
            <a:r>
              <a:rPr lang="en-US" sz="2200" dirty="0" smtClean="0"/>
              <a:t> is survivor-</a:t>
            </a:r>
            <a:r>
              <a:rPr lang="en-US" sz="2200" dirty="0" err="1" smtClean="0"/>
              <a:t>centred</a:t>
            </a:r>
            <a:r>
              <a:rPr lang="en-US" sz="2200" dirty="0" smtClean="0"/>
              <a:t>? </a:t>
            </a:r>
            <a:endParaRPr lang="en-US" sz="2200" dirty="0"/>
          </a:p>
          <a:p>
            <a:r>
              <a:rPr lang="en-US" sz="2200" b="1" dirty="0" smtClean="0"/>
              <a:t>Survivors </a:t>
            </a:r>
            <a:r>
              <a:rPr lang="mr-IN" sz="2200" b="1" dirty="0"/>
              <a:t>–</a:t>
            </a:r>
            <a:r>
              <a:rPr lang="en-US" sz="2200" b="1" dirty="0"/>
              <a:t> </a:t>
            </a:r>
            <a:r>
              <a:rPr lang="en-US" sz="2200" dirty="0"/>
              <a:t>What would you want to see as a survivor to help you regain your sense of emotional and physical safety, to build your trust and restore your control and power?</a:t>
            </a:r>
          </a:p>
          <a:p>
            <a:pPr algn="ctr"/>
            <a:endParaRPr lang="en-US" sz="2200" dirty="0"/>
          </a:p>
          <a:p>
            <a:pPr algn="ctr"/>
            <a:endParaRPr lang="en-US" sz="2200" dirty="0"/>
          </a:p>
        </p:txBody>
      </p:sp>
    </p:spTree>
    <p:extLst>
      <p:ext uri="{BB962C8B-B14F-4D97-AF65-F5344CB8AC3E}">
        <p14:creationId xmlns:p14="http://schemas.microsoft.com/office/powerpoint/2010/main" xmlns="" val="8447893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522" y="2991159"/>
            <a:ext cx="4769556" cy="1545564"/>
          </a:xfrm>
        </p:spPr>
        <p:txBody>
          <a:bodyPr>
            <a:normAutofit fontScale="90000"/>
          </a:bodyPr>
          <a:lstStyle/>
          <a:p>
            <a:r>
              <a:rPr lang="en-US" dirty="0" smtClean="0"/>
              <a:t>Activity:</a:t>
            </a:r>
            <a:br>
              <a:rPr lang="en-US" dirty="0" smtClean="0"/>
            </a:br>
            <a:r>
              <a:rPr lang="en-US" dirty="0" smtClean="0"/>
              <a:t>Putting it ALL together </a:t>
            </a:r>
            <a:endParaRPr lang="en-US" dirty="0"/>
          </a:p>
        </p:txBody>
      </p:sp>
      <p:sp>
        <p:nvSpPr>
          <p:cNvPr id="3" name="Content Placeholder 2"/>
          <p:cNvSpPr>
            <a:spLocks noGrp="1"/>
          </p:cNvSpPr>
          <p:nvPr>
            <p:ph idx="1"/>
          </p:nvPr>
        </p:nvSpPr>
        <p:spPr/>
        <p:txBody>
          <a:bodyPr>
            <a:noAutofit/>
          </a:bodyPr>
          <a:lstStyle/>
          <a:p>
            <a:pPr algn="ctr"/>
            <a:endParaRPr lang="en-US" sz="2400" dirty="0" smtClean="0"/>
          </a:p>
          <a:p>
            <a:r>
              <a:rPr lang="en-US" sz="2400" b="1" dirty="0" smtClean="0"/>
              <a:t>Social Work - Women’s Movement - Trauma Theory </a:t>
            </a:r>
          </a:p>
          <a:p>
            <a:pPr>
              <a:buFont typeface="Arial" charset="0"/>
              <a:buChar char="•"/>
            </a:pPr>
            <a:r>
              <a:rPr lang="en-US" sz="2400" dirty="0" smtClean="0"/>
              <a:t> What was new? </a:t>
            </a:r>
          </a:p>
          <a:p>
            <a:pPr>
              <a:buFont typeface="Arial" charset="0"/>
              <a:buChar char="•"/>
            </a:pPr>
            <a:r>
              <a:rPr lang="en-US" sz="2400" dirty="0" smtClean="0"/>
              <a:t> What was interesting?</a:t>
            </a:r>
          </a:p>
          <a:p>
            <a:pPr>
              <a:buFont typeface="Arial" charset="0"/>
              <a:buChar char="•"/>
            </a:pPr>
            <a:r>
              <a:rPr lang="en-US" sz="2400" dirty="0" smtClean="0"/>
              <a:t> What was useful?</a:t>
            </a:r>
          </a:p>
          <a:p>
            <a:pPr>
              <a:buFont typeface="Arial" charset="0"/>
              <a:buChar char="•"/>
            </a:pPr>
            <a:r>
              <a:rPr lang="en-US" sz="2400" dirty="0" smtClean="0"/>
              <a:t> What is still unclear?</a:t>
            </a:r>
          </a:p>
          <a:p>
            <a:pPr algn="ctr">
              <a:buFont typeface="Arial" charset="0"/>
              <a:buChar char="•"/>
            </a:pPr>
            <a:endParaRPr lang="en-US" sz="2400" dirty="0"/>
          </a:p>
        </p:txBody>
      </p:sp>
    </p:spTree>
    <p:extLst>
      <p:ext uri="{BB962C8B-B14F-4D97-AF65-F5344CB8AC3E}">
        <p14:creationId xmlns:p14="http://schemas.microsoft.com/office/powerpoint/2010/main" xmlns="" val="26619289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a:t>
            </a:r>
            <a:endParaRPr lang="en-US" dirty="0"/>
          </a:p>
        </p:txBody>
      </p:sp>
      <p:sp>
        <p:nvSpPr>
          <p:cNvPr id="3" name="Content Placeholder 2"/>
          <p:cNvSpPr>
            <a:spLocks noGrp="1"/>
          </p:cNvSpPr>
          <p:nvPr>
            <p:ph type="body" sz="quarter" idx="10"/>
          </p:nvPr>
        </p:nvSpPr>
        <p:spPr>
          <a:xfrm>
            <a:off x="3044193" y="2294319"/>
            <a:ext cx="6123869" cy="578554"/>
          </a:xfrm>
        </p:spPr>
        <p:txBody>
          <a:bodyPr>
            <a:noAutofit/>
          </a:bodyPr>
          <a:lstStyle/>
          <a:p>
            <a:pPr>
              <a:buClr>
                <a:schemeClr val="accent4">
                  <a:lumMod val="75000"/>
                </a:schemeClr>
              </a:buClr>
              <a:buNone/>
            </a:pPr>
            <a:r>
              <a:rPr lang="en-US" sz="3600" dirty="0" smtClean="0">
                <a:cs typeface="Arial" panose="020B0604020202020204" pitchFamily="34" charset="0"/>
              </a:rPr>
              <a:t>QUESTIONS?</a:t>
            </a:r>
          </a:p>
          <a:p>
            <a:pPr>
              <a:buClr>
                <a:schemeClr val="accent4">
                  <a:lumMod val="75000"/>
                </a:schemeClr>
              </a:buClr>
              <a:buFont typeface="Arial" panose="020B0604020202020204" pitchFamily="34" charset="0"/>
              <a:buChar char="•"/>
            </a:pPr>
            <a:endParaRPr lang="en-US" sz="3600" dirty="0" smtClean="0">
              <a:cs typeface="Arial" panose="020B0604020202020204" pitchFamily="34" charset="0"/>
            </a:endParaRPr>
          </a:p>
          <a:p>
            <a:endParaRPr lang="en-US" sz="360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a:buClr>
                <a:schemeClr val="accent4">
                  <a:lumMod val="75000"/>
                </a:schemeClr>
              </a:buClr>
              <a:buNone/>
            </a:pPr>
            <a:r>
              <a:rPr lang="en-US" sz="3600" dirty="0" smtClean="0">
                <a:solidFill>
                  <a:schemeClr val="accent5"/>
                </a:solidFill>
                <a:cs typeface="Arial" panose="020B0604020202020204" pitchFamily="34" charset="0"/>
              </a:rPr>
              <a:t>CONCERNS?</a:t>
            </a:r>
          </a:p>
          <a:p>
            <a:pPr>
              <a:buClr>
                <a:schemeClr val="accent4">
                  <a:lumMod val="75000"/>
                </a:schemeClr>
              </a:buClr>
              <a:buFont typeface="Arial" panose="020B0604020202020204" pitchFamily="34" charset="0"/>
              <a:buChar char="•"/>
            </a:pPr>
            <a:endParaRPr lang="en-US" sz="3600" dirty="0" smtClean="0">
              <a:cs typeface="Arial" panose="020B0604020202020204" pitchFamily="34" charset="0"/>
            </a:endParaRPr>
          </a:p>
          <a:p>
            <a:endParaRPr lang="en-US" sz="360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a:buClr>
                <a:schemeClr val="accent4">
                  <a:lumMod val="75000"/>
                </a:schemeClr>
              </a:buClr>
              <a:buNone/>
            </a:pPr>
            <a:r>
              <a:rPr lang="en-US" sz="3600" dirty="0" smtClean="0">
                <a:solidFill>
                  <a:schemeClr val="accent6"/>
                </a:solidFill>
                <a:cs typeface="Arial" panose="020B0604020202020204" pitchFamily="34" charset="0"/>
              </a:rPr>
              <a:t>REFLECTIONS?</a:t>
            </a:r>
          </a:p>
          <a:p>
            <a:pPr>
              <a:buClr>
                <a:schemeClr val="accent4">
                  <a:lumMod val="75000"/>
                </a:schemeClr>
              </a:buClr>
              <a:buFont typeface="Arial" panose="020B0604020202020204" pitchFamily="34" charset="0"/>
              <a:buChar char="•"/>
            </a:pPr>
            <a:endParaRPr lang="en-US" sz="3600" dirty="0" smtClean="0">
              <a:solidFill>
                <a:schemeClr val="accent6"/>
              </a:solidFill>
              <a:cs typeface="Arial" panose="020B0604020202020204" pitchFamily="34" charset="0"/>
            </a:endParaRPr>
          </a:p>
          <a:p>
            <a:endParaRPr lang="en-US" sz="3600" dirty="0">
              <a:solidFill>
                <a:schemeClr val="accent6"/>
              </a:solidFill>
            </a:endParaRPr>
          </a:p>
        </p:txBody>
      </p:sp>
    </p:spTree>
    <p:extLst>
      <p:ext uri="{BB962C8B-B14F-4D97-AF65-F5344CB8AC3E}">
        <p14:creationId xmlns="" xmlns:p14="http://schemas.microsoft.com/office/powerpoint/2010/main" val="712827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en-US" dirty="0" smtClean="0">
                <a:ea typeface="+mj-ea"/>
                <a:cs typeface="+mj-cs"/>
              </a:rPr>
              <a:t>Theoretical foundation for a survivor </a:t>
            </a:r>
            <a:r>
              <a:rPr lang="en-US" dirty="0" err="1" smtClean="0">
                <a:ea typeface="+mj-ea"/>
                <a:cs typeface="+mj-cs"/>
              </a:rPr>
              <a:t>centred</a:t>
            </a:r>
            <a:r>
              <a:rPr lang="en-US" dirty="0" smtClean="0">
                <a:ea typeface="+mj-ea"/>
                <a:cs typeface="+mj-cs"/>
              </a:rPr>
              <a:t> approach</a:t>
            </a:r>
            <a:endParaRPr lang="en-US" dirty="0">
              <a:ea typeface="+mj-ea"/>
              <a:cs typeface="+mj-cs"/>
            </a:endParaRP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en-US" dirty="0" smtClean="0"/>
              <a:t>MODULE  7</a:t>
            </a:r>
            <a:endParaRPr lang="en-US" dirty="0"/>
          </a:p>
        </p:txBody>
      </p:sp>
      <p:cxnSp>
        <p:nvCxnSpPr>
          <p:cNvPr id="7" name="Straight Connector 6"/>
          <p:cNvCxnSpPr/>
          <p:nvPr/>
        </p:nvCxnSpPr>
        <p:spPr>
          <a:xfrm>
            <a:off x="1061787" y="5048836"/>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a:xfrm>
            <a:off x="6882954" y="981093"/>
            <a:ext cx="4478866" cy="5053469"/>
          </a:xfrm>
        </p:spPr>
        <p:txBody>
          <a:bodyPr/>
          <a:lstStyle/>
          <a:p>
            <a:r>
              <a:rPr lang="en-US" sz="2400" dirty="0" smtClean="0"/>
              <a:t>Understand the theories underlying case management</a:t>
            </a:r>
          </a:p>
          <a:p>
            <a:r>
              <a:rPr lang="en-US" sz="2400" dirty="0" smtClean="0"/>
              <a:t>Recognize GBV in a personal, environmental and social context</a:t>
            </a:r>
          </a:p>
          <a:p>
            <a:r>
              <a:rPr lang="en-US" sz="2400" dirty="0" smtClean="0"/>
              <a:t>Apply a survivor-</a:t>
            </a:r>
            <a:r>
              <a:rPr lang="en-US" sz="2400" dirty="0" err="1" smtClean="0"/>
              <a:t>centred</a:t>
            </a:r>
            <a:r>
              <a:rPr lang="en-US" sz="2400" dirty="0" smtClean="0"/>
              <a:t> case management approach</a:t>
            </a:r>
          </a:p>
          <a:p>
            <a:endParaRPr lang="en-US" sz="2400" dirty="0"/>
          </a:p>
        </p:txBody>
      </p:sp>
    </p:spTree>
    <p:extLst>
      <p:ext uri="{BB962C8B-B14F-4D97-AF65-F5344CB8AC3E}">
        <p14:creationId xmlns:p14="http://schemas.microsoft.com/office/powerpoint/2010/main" xmlns=""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Approach to Case management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701655829"/>
              </p:ext>
            </p:extLst>
          </p:nvPr>
        </p:nvGraphicFramePr>
        <p:xfrm>
          <a:off x="6233779" y="505326"/>
          <a:ext cx="5525084" cy="5895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015352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work practice </a:t>
            </a:r>
            <a:endParaRPr lang="en-US" dirty="0"/>
          </a:p>
        </p:txBody>
      </p:sp>
      <p:sp>
        <p:nvSpPr>
          <p:cNvPr id="3" name="Content Placeholder 2"/>
          <p:cNvSpPr>
            <a:spLocks noGrp="1"/>
          </p:cNvSpPr>
          <p:nvPr>
            <p:ph idx="1"/>
          </p:nvPr>
        </p:nvSpPr>
        <p:spPr/>
        <p:txBody>
          <a:bodyPr/>
          <a:lstStyle/>
          <a:p>
            <a:pPr algn="ctr"/>
            <a:r>
              <a:rPr lang="en-US" sz="2800" dirty="0"/>
              <a:t>M</a:t>
            </a:r>
            <a:r>
              <a:rPr lang="en-US" sz="2800" dirty="0" smtClean="0"/>
              <a:t>ethod of providing services to a client whereby the service provider assesses the needs of the client and arranges, coordinates, monitors and advocates for multiple services to be provided to the client to meet their needs.</a:t>
            </a:r>
          </a:p>
          <a:p>
            <a:pPr>
              <a:buClr>
                <a:schemeClr val="accent4">
                  <a:lumMod val="75000"/>
                </a:schemeClr>
              </a:buClr>
              <a:buFont typeface="Arial" panose="020B0604020202020204" pitchFamily="34" charset="0"/>
              <a:buChar char="•"/>
            </a:pPr>
            <a:r>
              <a:rPr lang="en-US" sz="2400" dirty="0" smtClean="0"/>
              <a:t>Access assistance</a:t>
            </a:r>
          </a:p>
          <a:p>
            <a:pPr>
              <a:buClr>
                <a:schemeClr val="accent4">
                  <a:lumMod val="75000"/>
                </a:schemeClr>
              </a:buClr>
              <a:buFont typeface="Arial" panose="020B0604020202020204" pitchFamily="34" charset="0"/>
              <a:buChar char="•"/>
            </a:pPr>
            <a:r>
              <a:rPr lang="en-US" sz="2400" dirty="0" smtClean="0"/>
              <a:t>Heal from experiences</a:t>
            </a:r>
          </a:p>
          <a:p>
            <a:pPr>
              <a:buClr>
                <a:schemeClr val="accent4">
                  <a:lumMod val="75000"/>
                </a:schemeClr>
              </a:buClr>
              <a:buFont typeface="Arial" panose="020B0604020202020204" pitchFamily="34" charset="0"/>
              <a:buChar char="•"/>
            </a:pPr>
            <a:r>
              <a:rPr lang="en-US" sz="2400" dirty="0" smtClean="0"/>
              <a:t>Feel empowered </a:t>
            </a:r>
          </a:p>
        </p:txBody>
      </p:sp>
    </p:spTree>
    <p:extLst>
      <p:ext uri="{BB962C8B-B14F-4D97-AF65-F5344CB8AC3E}">
        <p14:creationId xmlns:p14="http://schemas.microsoft.com/office/powerpoint/2010/main" xmlns="" val="2011202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a:spLocks noChangeArrowheads="1"/>
          </p:cNvSpPr>
          <p:nvPr/>
        </p:nvSpPr>
        <p:spPr bwMode="auto">
          <a:xfrm>
            <a:off x="6864741" y="1591115"/>
            <a:ext cx="4876800" cy="5181600"/>
          </a:xfrm>
          <a:prstGeom prst="ellipse">
            <a:avLst/>
          </a:prstGeom>
          <a:solidFill>
            <a:schemeClr val="accent1"/>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3" name="Oval 22"/>
          <p:cNvSpPr>
            <a:spLocks noChangeArrowheads="1"/>
          </p:cNvSpPr>
          <p:nvPr/>
        </p:nvSpPr>
        <p:spPr bwMode="auto">
          <a:xfrm>
            <a:off x="7886700" y="3097823"/>
            <a:ext cx="2819400" cy="3048000"/>
          </a:xfrm>
          <a:prstGeom prst="ellipse">
            <a:avLst/>
          </a:prstGeom>
          <a:solidFill>
            <a:schemeClr val="accent1">
              <a:lumMod val="40000"/>
              <a:lumOff val="60000"/>
            </a:schemeClr>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2" name="Oval 21"/>
          <p:cNvSpPr>
            <a:spLocks noChangeArrowheads="1"/>
          </p:cNvSpPr>
          <p:nvPr/>
        </p:nvSpPr>
        <p:spPr bwMode="auto">
          <a:xfrm>
            <a:off x="8191500" y="3810000"/>
            <a:ext cx="2209800" cy="2362200"/>
          </a:xfrm>
          <a:prstGeom prst="ellipse">
            <a:avLst/>
          </a:prstGeom>
          <a:solidFill>
            <a:schemeClr val="bg1">
              <a:lumMod val="75000"/>
            </a:schemeClr>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3" name="Oval 2"/>
          <p:cNvSpPr>
            <a:spLocks noChangeArrowheads="1"/>
          </p:cNvSpPr>
          <p:nvPr/>
        </p:nvSpPr>
        <p:spPr bwMode="auto">
          <a:xfrm>
            <a:off x="8426841" y="4424875"/>
            <a:ext cx="1752600" cy="1752600"/>
          </a:xfrm>
          <a:prstGeom prst="ellipse">
            <a:avLst/>
          </a:prstGeom>
          <a:solidFill>
            <a:schemeClr val="accent4">
              <a:lumMod val="60000"/>
              <a:lumOff val="40000"/>
            </a:schemeClr>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1" name="TextBox 20"/>
          <p:cNvSpPr txBox="1"/>
          <p:nvPr/>
        </p:nvSpPr>
        <p:spPr>
          <a:xfrm>
            <a:off x="8482612" y="3872396"/>
            <a:ext cx="1847666" cy="646331"/>
          </a:xfrm>
          <a:prstGeom prst="rect">
            <a:avLst/>
          </a:prstGeom>
          <a:noFill/>
        </p:spPr>
        <p:txBody>
          <a:bodyPr wrap="square" anchor="ctr">
            <a:spAutoFit/>
          </a:bodyPr>
          <a:lstStyle/>
          <a:p>
            <a:pPr algn="ctr" fontAlgn="base">
              <a:spcBef>
                <a:spcPct val="0"/>
              </a:spcBef>
              <a:spcAft>
                <a:spcPct val="0"/>
              </a:spcAft>
              <a:defRPr/>
            </a:pPr>
            <a:r>
              <a:rPr lang="en-US" cap="all" dirty="0" smtClean="0">
                <a:solidFill>
                  <a:prstClr val="black"/>
                </a:solidFill>
                <a:ea typeface="ＭＳ Ｐゴシック" charset="0"/>
                <a:cs typeface="ＭＳ Ｐゴシック" charset="0"/>
              </a:rPr>
              <a:t>Relationships - household</a:t>
            </a:r>
            <a:endParaRPr lang="en-US" cap="all" dirty="0">
              <a:solidFill>
                <a:prstClr val="black"/>
              </a:solidFill>
              <a:ea typeface="ＭＳ Ｐゴシック" charset="0"/>
              <a:cs typeface="ＭＳ Ｐゴシック" charset="0"/>
            </a:endParaRPr>
          </a:p>
        </p:txBody>
      </p:sp>
      <p:sp>
        <p:nvSpPr>
          <p:cNvPr id="26" name="TextBox 25"/>
          <p:cNvSpPr txBox="1"/>
          <p:nvPr/>
        </p:nvSpPr>
        <p:spPr>
          <a:xfrm>
            <a:off x="8575343" y="4930087"/>
            <a:ext cx="1524000" cy="646331"/>
          </a:xfrm>
          <a:prstGeom prst="rect">
            <a:avLst/>
          </a:prstGeom>
          <a:noFill/>
        </p:spPr>
        <p:txBody>
          <a:bodyPr anchor="ctr">
            <a:spAutoFit/>
          </a:bodyPr>
          <a:lstStyle/>
          <a:p>
            <a:pPr algn="ctr" fontAlgn="base">
              <a:spcBef>
                <a:spcPct val="0"/>
              </a:spcBef>
              <a:spcAft>
                <a:spcPct val="0"/>
              </a:spcAft>
              <a:defRPr/>
            </a:pPr>
            <a:r>
              <a:rPr lang="en-US" cap="all" dirty="0" smtClean="0">
                <a:solidFill>
                  <a:prstClr val="white"/>
                </a:solidFill>
                <a:ea typeface="ＭＳ Ｐゴシック" charset="0"/>
                <a:cs typeface="ＭＳ Ｐゴシック" charset="0"/>
              </a:rPr>
              <a:t>Individual violence</a:t>
            </a:r>
            <a:endParaRPr lang="en-US" cap="all" dirty="0">
              <a:solidFill>
                <a:prstClr val="white"/>
              </a:solidFill>
              <a:ea typeface="ＭＳ Ｐゴシック" charset="0"/>
              <a:cs typeface="ＭＳ Ｐゴシック" charset="0"/>
            </a:endParaRPr>
          </a:p>
        </p:txBody>
      </p:sp>
      <p:sp>
        <p:nvSpPr>
          <p:cNvPr id="27" name="TextBox 26"/>
          <p:cNvSpPr txBox="1"/>
          <p:nvPr/>
        </p:nvSpPr>
        <p:spPr>
          <a:xfrm>
            <a:off x="8572500" y="3167139"/>
            <a:ext cx="1524000" cy="646331"/>
          </a:xfrm>
          <a:prstGeom prst="rect">
            <a:avLst/>
          </a:prstGeom>
          <a:noFill/>
        </p:spPr>
        <p:txBody>
          <a:bodyPr anchor="ctr">
            <a:spAutoFit/>
          </a:bodyPr>
          <a:lstStyle/>
          <a:p>
            <a:pPr algn="ctr" fontAlgn="base">
              <a:spcBef>
                <a:spcPct val="0"/>
              </a:spcBef>
              <a:spcAft>
                <a:spcPct val="0"/>
              </a:spcAft>
              <a:defRPr/>
            </a:pPr>
            <a:r>
              <a:rPr lang="en-US" cap="all" dirty="0" smtClean="0">
                <a:solidFill>
                  <a:prstClr val="black"/>
                </a:solidFill>
                <a:ea typeface="ＭＳ Ｐゴシック" charset="0"/>
                <a:cs typeface="ＭＳ Ｐゴシック" charset="0"/>
              </a:rPr>
              <a:t>Community  STRUCTURES</a:t>
            </a:r>
            <a:endParaRPr lang="en-US" cap="all" dirty="0">
              <a:solidFill>
                <a:prstClr val="black"/>
              </a:solidFill>
              <a:ea typeface="ＭＳ Ｐゴシック" charset="0"/>
              <a:cs typeface="ＭＳ Ｐゴシック" charset="0"/>
            </a:endParaRPr>
          </a:p>
        </p:txBody>
      </p:sp>
      <p:sp>
        <p:nvSpPr>
          <p:cNvPr id="28" name="TextBox 27"/>
          <p:cNvSpPr txBox="1"/>
          <p:nvPr/>
        </p:nvSpPr>
        <p:spPr>
          <a:xfrm>
            <a:off x="8369691" y="1978084"/>
            <a:ext cx="1866900" cy="923330"/>
          </a:xfrm>
          <a:prstGeom prst="rect">
            <a:avLst/>
          </a:prstGeom>
          <a:noFill/>
        </p:spPr>
        <p:txBody>
          <a:bodyPr wrap="square" anchor="ctr">
            <a:spAutoFit/>
          </a:bodyPr>
          <a:lstStyle/>
          <a:p>
            <a:pPr algn="ctr" fontAlgn="base">
              <a:spcBef>
                <a:spcPct val="0"/>
              </a:spcBef>
              <a:spcAft>
                <a:spcPct val="0"/>
              </a:spcAft>
              <a:defRPr/>
            </a:pPr>
            <a:r>
              <a:rPr lang="en-US" cap="all" dirty="0" smtClean="0">
                <a:solidFill>
                  <a:schemeClr val="bg1"/>
                </a:solidFill>
                <a:ea typeface="ＭＳ Ｐゴシック" charset="0"/>
                <a:cs typeface="ＭＳ Ｐゴシック" charset="0"/>
              </a:rPr>
              <a:t>Society - Discrimination</a:t>
            </a:r>
          </a:p>
          <a:p>
            <a:pPr algn="ctr" fontAlgn="base">
              <a:spcBef>
                <a:spcPct val="0"/>
              </a:spcBef>
              <a:spcAft>
                <a:spcPct val="0"/>
              </a:spcAft>
              <a:defRPr/>
            </a:pPr>
            <a:r>
              <a:rPr lang="en-US" cap="all" dirty="0" smtClean="0">
                <a:solidFill>
                  <a:schemeClr val="bg1"/>
                </a:solidFill>
                <a:ea typeface="ＭＳ Ｐゴシック" charset="0"/>
                <a:cs typeface="ＭＳ Ｐゴシック" charset="0"/>
              </a:rPr>
              <a:t>Oppression</a:t>
            </a:r>
            <a:endParaRPr lang="en-US" cap="all" dirty="0">
              <a:solidFill>
                <a:schemeClr val="bg1"/>
              </a:solidFill>
              <a:ea typeface="ＭＳ Ｐゴシック" charset="0"/>
              <a:cs typeface="ＭＳ Ｐゴシック" charset="0"/>
            </a:endParaRPr>
          </a:p>
        </p:txBody>
      </p:sp>
      <p:sp>
        <p:nvSpPr>
          <p:cNvPr id="16" name="Title 1"/>
          <p:cNvSpPr>
            <a:spLocks noGrp="1"/>
          </p:cNvSpPr>
          <p:nvPr>
            <p:ph type="title"/>
          </p:nvPr>
        </p:nvSpPr>
        <p:spPr/>
        <p:txBody>
          <a:bodyPr/>
          <a:lstStyle/>
          <a:p>
            <a:r>
              <a:rPr lang="en-US" dirty="0" smtClean="0"/>
              <a:t>Social Work – ecological model </a:t>
            </a:r>
            <a:endParaRPr lang="en-US" dirty="0"/>
          </a:p>
        </p:txBody>
      </p:sp>
      <p:sp>
        <p:nvSpPr>
          <p:cNvPr id="18" name="Content Placeholder 2"/>
          <p:cNvSpPr>
            <a:spLocks noGrp="1"/>
          </p:cNvSpPr>
          <p:nvPr>
            <p:ph idx="1"/>
          </p:nvPr>
        </p:nvSpPr>
        <p:spPr>
          <a:xfrm>
            <a:off x="494548" y="1852863"/>
            <a:ext cx="5882189" cy="4022725"/>
          </a:xfrm>
        </p:spPr>
        <p:txBody>
          <a:bodyPr/>
          <a:lstStyle/>
          <a:p>
            <a:pPr>
              <a:buClr>
                <a:schemeClr val="accent4">
                  <a:lumMod val="75000"/>
                </a:schemeClr>
              </a:buClr>
              <a:buFont typeface="Arial" panose="020B0604020202020204" pitchFamily="34" charset="0"/>
              <a:buChar char="•"/>
            </a:pPr>
            <a:r>
              <a:rPr lang="en-US" sz="2400" dirty="0" smtClean="0"/>
              <a:t>Understand that each individual experiences a mutually influential relationship with her or his physical and social environment and must be understood within this context</a:t>
            </a:r>
          </a:p>
          <a:p>
            <a:pPr>
              <a:buClr>
                <a:schemeClr val="accent4">
                  <a:lumMod val="75000"/>
                </a:schemeClr>
              </a:buClr>
              <a:buFont typeface="Arial" panose="020B0604020202020204" pitchFamily="34" charset="0"/>
              <a:buChar char="•"/>
            </a:pPr>
            <a:r>
              <a:rPr lang="en-US" sz="2400" dirty="0" smtClean="0"/>
              <a:t>Recognizes systemic injustice and oppression underlie many challenges faced by clients</a:t>
            </a:r>
            <a:endParaRPr lang="en-US" sz="2400" dirty="0"/>
          </a:p>
        </p:txBody>
      </p:sp>
    </p:spTree>
    <p:extLst>
      <p:ext uri="{BB962C8B-B14F-4D97-AF65-F5344CB8AC3E}">
        <p14:creationId xmlns:p14="http://schemas.microsoft.com/office/powerpoint/2010/main" xmlns="" val="1206970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work – strengths-based perspective</a:t>
            </a:r>
            <a:endParaRPr lang="en-US" dirty="0"/>
          </a:p>
        </p:txBody>
      </p:sp>
      <p:sp>
        <p:nvSpPr>
          <p:cNvPr id="3" name="Content Placeholder 2"/>
          <p:cNvSpPr>
            <a:spLocks noGrp="1"/>
          </p:cNvSpPr>
          <p:nvPr>
            <p:ph idx="1"/>
          </p:nvPr>
        </p:nvSpPr>
        <p:spPr>
          <a:xfrm>
            <a:off x="855496" y="1925052"/>
            <a:ext cx="9720262" cy="4022725"/>
          </a:xfrm>
        </p:spPr>
        <p:txBody>
          <a:bodyPr/>
          <a:lstStyle/>
          <a:p>
            <a:pPr>
              <a:buClr>
                <a:schemeClr val="accent4">
                  <a:lumMod val="75000"/>
                </a:schemeClr>
              </a:buClr>
              <a:buFont typeface="Arial" panose="020B0604020202020204" pitchFamily="34" charset="0"/>
              <a:buChar char="•"/>
            </a:pPr>
            <a:r>
              <a:rPr lang="en-US" sz="2400" dirty="0" smtClean="0"/>
              <a:t>Understand, support and build on the resilience and potential for growth and development</a:t>
            </a:r>
          </a:p>
          <a:p>
            <a:pPr>
              <a:buClr>
                <a:schemeClr val="accent4">
                  <a:lumMod val="75000"/>
                </a:schemeClr>
              </a:buClr>
              <a:buFont typeface="Arial" panose="020B0604020202020204" pitchFamily="34" charset="0"/>
              <a:buChar char="•"/>
            </a:pPr>
            <a:r>
              <a:rPr lang="en-US" sz="2400" dirty="0" smtClean="0"/>
              <a:t>Intrapersonal </a:t>
            </a:r>
          </a:p>
          <a:p>
            <a:pPr lvl="1">
              <a:buClr>
                <a:schemeClr val="accent4">
                  <a:lumMod val="75000"/>
                </a:schemeClr>
              </a:buClr>
              <a:buFont typeface="Arial" panose="020B0604020202020204" pitchFamily="34" charset="0"/>
              <a:buChar char="•"/>
            </a:pPr>
            <a:r>
              <a:rPr lang="en-US" sz="2400" dirty="0"/>
              <a:t>A</a:t>
            </a:r>
            <a:r>
              <a:rPr lang="en-US" sz="2400" dirty="0" smtClean="0"/>
              <a:t>bilities</a:t>
            </a:r>
          </a:p>
          <a:p>
            <a:pPr lvl="1">
              <a:buClr>
                <a:schemeClr val="accent4">
                  <a:lumMod val="75000"/>
                </a:schemeClr>
              </a:buClr>
              <a:buFont typeface="Arial" panose="020B0604020202020204" pitchFamily="34" charset="0"/>
              <a:buChar char="•"/>
            </a:pPr>
            <a:r>
              <a:rPr lang="en-US" sz="2400" dirty="0" smtClean="0"/>
              <a:t>Attitudes</a:t>
            </a:r>
          </a:p>
          <a:p>
            <a:pPr lvl="1">
              <a:buClr>
                <a:schemeClr val="accent4">
                  <a:lumMod val="75000"/>
                </a:schemeClr>
              </a:buClr>
              <a:buFont typeface="Arial" panose="020B0604020202020204" pitchFamily="34" charset="0"/>
              <a:buChar char="•"/>
            </a:pPr>
            <a:r>
              <a:rPr lang="en-US" sz="2400" dirty="0"/>
              <a:t>S</a:t>
            </a:r>
            <a:r>
              <a:rPr lang="en-US" sz="2400" dirty="0" smtClean="0"/>
              <a:t>kills</a:t>
            </a:r>
          </a:p>
          <a:p>
            <a:pPr>
              <a:buClr>
                <a:schemeClr val="accent4">
                  <a:lumMod val="75000"/>
                </a:schemeClr>
              </a:buClr>
              <a:buFont typeface="Arial" panose="020B0604020202020204" pitchFamily="34" charset="0"/>
              <a:buChar char="•"/>
            </a:pPr>
            <a:r>
              <a:rPr lang="en-US" sz="2400" dirty="0" smtClean="0"/>
              <a:t>Environmental </a:t>
            </a:r>
          </a:p>
          <a:p>
            <a:pPr lvl="1">
              <a:buClr>
                <a:schemeClr val="accent4">
                  <a:lumMod val="75000"/>
                </a:schemeClr>
              </a:buClr>
              <a:buFont typeface="Arial" panose="020B0604020202020204" pitchFamily="34" charset="0"/>
              <a:buChar char="•"/>
            </a:pPr>
            <a:r>
              <a:rPr lang="en-US" sz="2400" dirty="0" smtClean="0"/>
              <a:t>Community</a:t>
            </a:r>
          </a:p>
          <a:p>
            <a:pPr lvl="1">
              <a:buClr>
                <a:schemeClr val="accent4">
                  <a:lumMod val="75000"/>
                </a:schemeClr>
              </a:buClr>
              <a:buFont typeface="Arial" panose="020B0604020202020204" pitchFamily="34" charset="0"/>
              <a:buChar char="•"/>
            </a:pPr>
            <a:r>
              <a:rPr lang="en-US" sz="2400" dirty="0" smtClean="0"/>
              <a:t>Family </a:t>
            </a:r>
          </a:p>
          <a:p>
            <a:pPr lvl="1">
              <a:buClr>
                <a:schemeClr val="accent4">
                  <a:lumMod val="75000"/>
                </a:schemeClr>
              </a:buClr>
              <a:buFont typeface="Arial" panose="020B0604020202020204" pitchFamily="34" charset="0"/>
              <a:buChar char="•"/>
            </a:pPr>
            <a:r>
              <a:rPr lang="en-US" sz="2400" dirty="0" smtClean="0"/>
              <a:t>Friends </a:t>
            </a:r>
          </a:p>
          <a:p>
            <a:pPr lvl="1">
              <a:buClr>
                <a:schemeClr val="accent4">
                  <a:lumMod val="75000"/>
                </a:schemeClr>
              </a:buClr>
              <a:buFont typeface="Arial" panose="020B0604020202020204" pitchFamily="34" charset="0"/>
              <a:buChar char="•"/>
            </a:pPr>
            <a:endParaRPr lang="en-US" sz="2400" dirty="0"/>
          </a:p>
        </p:txBody>
      </p:sp>
    </p:spTree>
    <p:extLst>
      <p:ext uri="{BB962C8B-B14F-4D97-AF65-F5344CB8AC3E}">
        <p14:creationId xmlns:p14="http://schemas.microsoft.com/office/powerpoint/2010/main" xmlns="" val="2634588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572" y="2686359"/>
            <a:ext cx="4769556" cy="1545564"/>
          </a:xfrm>
        </p:spPr>
        <p:txBody>
          <a:bodyPr>
            <a:normAutofit fontScale="90000"/>
          </a:bodyPr>
          <a:lstStyle/>
          <a:p>
            <a:r>
              <a:rPr lang="en-US" dirty="0" smtClean="0"/>
              <a:t>Activity: Strengths-based perspective</a:t>
            </a:r>
            <a:endParaRPr lang="en-US" dirty="0"/>
          </a:p>
        </p:txBody>
      </p:sp>
      <p:sp>
        <p:nvSpPr>
          <p:cNvPr id="3" name="Content Placeholder 2"/>
          <p:cNvSpPr>
            <a:spLocks noGrp="1"/>
          </p:cNvSpPr>
          <p:nvPr>
            <p:ph idx="1"/>
          </p:nvPr>
        </p:nvSpPr>
        <p:spPr/>
        <p:txBody>
          <a:bodyPr/>
          <a:lstStyle/>
          <a:p>
            <a:r>
              <a:rPr lang="en-US" dirty="0" smtClean="0"/>
              <a:t>As a group, read the case study. Then, identify the strengths of the survivor from the case study and write them into the category you think it fits in on the worksheet.</a:t>
            </a:r>
          </a:p>
          <a:p>
            <a:r>
              <a:rPr lang="en-US" dirty="0" smtClean="0"/>
              <a:t>After a few minutes, we will come back as a group to discuss. </a:t>
            </a:r>
            <a:r>
              <a:rPr lang="en-US" dirty="0"/>
              <a:t>D</a:t>
            </a:r>
            <a:r>
              <a:rPr lang="en-US" dirty="0" smtClean="0"/>
              <a:t>id you have challenges identifying strengths? How might you help a client identify her strengths? </a:t>
            </a:r>
            <a:endParaRPr lang="en-US" dirty="0"/>
          </a:p>
        </p:txBody>
      </p:sp>
    </p:spTree>
    <p:extLst>
      <p:ext uri="{BB962C8B-B14F-4D97-AF65-F5344CB8AC3E}">
        <p14:creationId xmlns:p14="http://schemas.microsoft.com/office/powerpoint/2010/main" xmlns="" val="26906151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Women’s Movement – power </a:t>
            </a:r>
            <a:endParaRPr lang="en-US" dirty="0"/>
          </a:p>
        </p:txBody>
      </p:sp>
      <p:sp>
        <p:nvSpPr>
          <p:cNvPr id="3" name="Content Placeholder 2"/>
          <p:cNvSpPr>
            <a:spLocks noGrp="1"/>
          </p:cNvSpPr>
          <p:nvPr>
            <p:ph idx="1"/>
          </p:nvPr>
        </p:nvSpPr>
        <p:spPr/>
        <p:txBody>
          <a:bodyPr/>
          <a:lstStyle/>
          <a:p>
            <a:pPr>
              <a:buClr>
                <a:schemeClr val="accent4">
                  <a:lumMod val="75000"/>
                </a:schemeClr>
              </a:buClr>
              <a:buFont typeface="Arial" panose="020B0604020202020204" pitchFamily="34" charset="0"/>
              <a:buChar char="•"/>
            </a:pPr>
            <a:r>
              <a:rPr lang="en-US" sz="2400" dirty="0" smtClean="0"/>
              <a:t>Acts of violence against women are disempowering to individuals </a:t>
            </a:r>
          </a:p>
          <a:p>
            <a:pPr>
              <a:buClr>
                <a:schemeClr val="accent4">
                  <a:lumMod val="75000"/>
                </a:schemeClr>
              </a:buClr>
              <a:buFont typeface="Arial" panose="020B0604020202020204" pitchFamily="34" charset="0"/>
              <a:buChar char="•"/>
            </a:pPr>
            <a:r>
              <a:rPr lang="en-US" sz="2400" dirty="0" smtClean="0"/>
              <a:t>Perpetrators’ abuse of power and use/manipulation of control </a:t>
            </a:r>
          </a:p>
          <a:p>
            <a:pPr>
              <a:buClr>
                <a:schemeClr val="accent4">
                  <a:lumMod val="75000"/>
                </a:schemeClr>
              </a:buClr>
              <a:buFont typeface="Arial" panose="020B0604020202020204" pitchFamily="34" charset="0"/>
              <a:buChar char="•"/>
            </a:pPr>
            <a:r>
              <a:rPr lang="en-US" sz="2400" dirty="0" smtClean="0"/>
              <a:t>Compounded by disempowerment of living in a patriarchal society </a:t>
            </a:r>
          </a:p>
          <a:p>
            <a:pPr>
              <a:buClr>
                <a:schemeClr val="accent4">
                  <a:lumMod val="75000"/>
                </a:schemeClr>
              </a:buClr>
              <a:buFont typeface="Arial" panose="020B0604020202020204" pitchFamily="34" charset="0"/>
              <a:buChar char="•"/>
            </a:pPr>
            <a:r>
              <a:rPr lang="en-US" sz="2400" dirty="0" smtClean="0"/>
              <a:t>Goal is to help survivor make connections between individual experiences and the wider contextual power inequalities</a:t>
            </a:r>
          </a:p>
          <a:p>
            <a:endParaRPr lang="en-US" sz="2400" dirty="0"/>
          </a:p>
        </p:txBody>
      </p:sp>
    </p:spTree>
    <p:extLst>
      <p:ext uri="{BB962C8B-B14F-4D97-AF65-F5344CB8AC3E}">
        <p14:creationId xmlns:p14="http://schemas.microsoft.com/office/powerpoint/2010/main" xmlns="" val="13708056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8716</TotalTime>
  <Words>3124</Words>
  <Application>Microsoft Office PowerPoint</Application>
  <PresentationFormat>Custom</PresentationFormat>
  <Paragraphs>233</Paragraphs>
  <Slides>18</Slides>
  <Notes>18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Integral</vt:lpstr>
      <vt:lpstr>IRC-Module-Template-V2</vt:lpstr>
      <vt:lpstr>Slide 1</vt:lpstr>
      <vt:lpstr>Theoretical foundation for a survivor centred approach</vt:lpstr>
      <vt:lpstr>Objectives </vt:lpstr>
      <vt:lpstr>Approach to Case management</vt:lpstr>
      <vt:lpstr>Social work practice </vt:lpstr>
      <vt:lpstr>Social Work – ecological model </vt:lpstr>
      <vt:lpstr>Social work – strengths-based perspective</vt:lpstr>
      <vt:lpstr>Activity: Strengths-based perspective</vt:lpstr>
      <vt:lpstr>Women’s Movement – power </vt:lpstr>
      <vt:lpstr>Women’s movement – Empowerment</vt:lpstr>
      <vt:lpstr>  activity: Women’s movement</vt:lpstr>
      <vt:lpstr>Slide 12</vt:lpstr>
      <vt:lpstr>Trauma-informed practice</vt:lpstr>
      <vt:lpstr>Activity:  Bringing together theories </vt:lpstr>
      <vt:lpstr>Survivor-centred case management</vt:lpstr>
      <vt:lpstr>Survivor- centred case management   theory to practice</vt:lpstr>
      <vt:lpstr>Activity: Putting it ALL together </vt:lpstr>
      <vt:lpstr>closing</vt:lpstr>
    </vt:vector>
  </TitlesOfParts>
  <Company>IRC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IRCAdmin</cp:lastModifiedBy>
  <cp:revision>116</cp:revision>
  <dcterms:created xsi:type="dcterms:W3CDTF">2016-02-16T15:51:51Z</dcterms:created>
  <dcterms:modified xsi:type="dcterms:W3CDTF">2017-04-25T11:58:29Z</dcterms:modified>
</cp:coreProperties>
</file>